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58" r:id="rId3"/>
    <p:sldId id="259" r:id="rId4"/>
    <p:sldId id="260" r:id="rId5"/>
    <p:sldId id="262" r:id="rId6"/>
    <p:sldId id="264" r:id="rId7"/>
    <p:sldId id="265" r:id="rId8"/>
    <p:sldId id="266" r:id="rId9"/>
    <p:sldId id="277" r:id="rId10"/>
    <p:sldId id="278" r:id="rId11"/>
    <p:sldId id="279" r:id="rId12"/>
    <p:sldId id="280" r:id="rId13"/>
    <p:sldId id="267" r:id="rId14"/>
    <p:sldId id="269" r:id="rId15"/>
    <p:sldId id="270" r:id="rId16"/>
    <p:sldId id="272" r:id="rId17"/>
    <p:sldId id="273" r:id="rId18"/>
    <p:sldId id="274" r:id="rId19"/>
    <p:sldId id="276"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74"/>
    <p:restoredTop sz="94625"/>
  </p:normalViewPr>
  <p:slideViewPr>
    <p:cSldViewPr snapToGrid="0">
      <p:cViewPr varScale="1">
        <p:scale>
          <a:sx n="149" d="100"/>
          <a:sy n="149" d="100"/>
        </p:scale>
        <p:origin x="1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763E13-A30A-4B4C-8290-C333E6882631}"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88B1B28D-17B9-4F81-8ED5-A1798C9C4937}">
      <dgm:prSet/>
      <dgm:spPr/>
      <dgm:t>
        <a:bodyPr/>
        <a:lstStyle/>
        <a:p>
          <a:r>
            <a:rPr lang="en-US" dirty="0"/>
            <a:t>Introduction</a:t>
          </a:r>
        </a:p>
      </dgm:t>
    </dgm:pt>
    <dgm:pt modelId="{9CE8D33E-8E4E-428C-AA6A-F4DEE8C95C24}" type="parTrans" cxnId="{15B0BF56-82D3-4B41-8179-604B65A2A8C4}">
      <dgm:prSet/>
      <dgm:spPr/>
      <dgm:t>
        <a:bodyPr/>
        <a:lstStyle/>
        <a:p>
          <a:endParaRPr lang="en-US"/>
        </a:p>
      </dgm:t>
    </dgm:pt>
    <dgm:pt modelId="{83AB447D-7441-492A-89A2-0735B0415F3A}" type="sibTrans" cxnId="{15B0BF56-82D3-4B41-8179-604B65A2A8C4}">
      <dgm:prSet/>
      <dgm:spPr/>
      <dgm:t>
        <a:bodyPr/>
        <a:lstStyle/>
        <a:p>
          <a:endParaRPr lang="en-US"/>
        </a:p>
      </dgm:t>
    </dgm:pt>
    <dgm:pt modelId="{6C4AE41D-9A49-43D8-9241-9EE873824D69}">
      <dgm:prSet/>
      <dgm:spPr/>
      <dgm:t>
        <a:bodyPr/>
        <a:lstStyle/>
        <a:p>
          <a:r>
            <a:rPr lang="en-US"/>
            <a:t>Data</a:t>
          </a:r>
        </a:p>
      </dgm:t>
    </dgm:pt>
    <dgm:pt modelId="{F391C3ED-24C8-41E6-9E5B-EDF9996E362B}" type="parTrans" cxnId="{52657277-B7AF-495E-936B-899C39AA7781}">
      <dgm:prSet/>
      <dgm:spPr/>
      <dgm:t>
        <a:bodyPr/>
        <a:lstStyle/>
        <a:p>
          <a:endParaRPr lang="en-US"/>
        </a:p>
      </dgm:t>
    </dgm:pt>
    <dgm:pt modelId="{9C42AA3A-5856-4799-BC59-A8652E6D5237}" type="sibTrans" cxnId="{52657277-B7AF-495E-936B-899C39AA7781}">
      <dgm:prSet/>
      <dgm:spPr/>
      <dgm:t>
        <a:bodyPr/>
        <a:lstStyle/>
        <a:p>
          <a:endParaRPr lang="en-US"/>
        </a:p>
      </dgm:t>
    </dgm:pt>
    <dgm:pt modelId="{16A85F8C-079D-42AA-80AB-B04CBA269C6C}">
      <dgm:prSet/>
      <dgm:spPr/>
      <dgm:t>
        <a:bodyPr/>
        <a:lstStyle/>
        <a:p>
          <a:r>
            <a:rPr lang="en-US" dirty="0"/>
            <a:t>Results &amp; Analysis</a:t>
          </a:r>
        </a:p>
      </dgm:t>
    </dgm:pt>
    <dgm:pt modelId="{AD0EB373-38B2-4C30-8419-6CF4606BC104}" type="parTrans" cxnId="{14462E12-68C1-46A3-B92F-AF910CA9C1A3}">
      <dgm:prSet/>
      <dgm:spPr/>
      <dgm:t>
        <a:bodyPr/>
        <a:lstStyle/>
        <a:p>
          <a:endParaRPr lang="en-US"/>
        </a:p>
      </dgm:t>
    </dgm:pt>
    <dgm:pt modelId="{2E1F62C7-A28F-49DF-8AD5-89C31DFF80D7}" type="sibTrans" cxnId="{14462E12-68C1-46A3-B92F-AF910CA9C1A3}">
      <dgm:prSet/>
      <dgm:spPr/>
      <dgm:t>
        <a:bodyPr/>
        <a:lstStyle/>
        <a:p>
          <a:endParaRPr lang="en-US"/>
        </a:p>
      </dgm:t>
    </dgm:pt>
    <dgm:pt modelId="{3303A36E-D303-4F3E-8865-496DDD1E5436}">
      <dgm:prSet/>
      <dgm:spPr/>
      <dgm:t>
        <a:bodyPr/>
        <a:lstStyle/>
        <a:p>
          <a:r>
            <a:rPr lang="en-US"/>
            <a:t>Conclusions &amp; Further Research</a:t>
          </a:r>
        </a:p>
      </dgm:t>
    </dgm:pt>
    <dgm:pt modelId="{D19312A7-BBB0-4B61-94C5-5AD1E2655A03}" type="parTrans" cxnId="{BD99A0E4-0F9E-460F-87A7-9FA831AA7984}">
      <dgm:prSet/>
      <dgm:spPr/>
      <dgm:t>
        <a:bodyPr/>
        <a:lstStyle/>
        <a:p>
          <a:endParaRPr lang="en-US"/>
        </a:p>
      </dgm:t>
    </dgm:pt>
    <dgm:pt modelId="{F87BB5EB-FD9C-46BF-99C8-22316340FB74}" type="sibTrans" cxnId="{BD99A0E4-0F9E-460F-87A7-9FA831AA7984}">
      <dgm:prSet/>
      <dgm:spPr/>
      <dgm:t>
        <a:bodyPr/>
        <a:lstStyle/>
        <a:p>
          <a:endParaRPr lang="en-US"/>
        </a:p>
      </dgm:t>
    </dgm:pt>
    <dgm:pt modelId="{616A9F0D-36A4-45CE-8838-828F04342E0E}">
      <dgm:prSet/>
      <dgm:spPr/>
      <dgm:t>
        <a:bodyPr/>
        <a:lstStyle/>
        <a:p>
          <a:r>
            <a:rPr lang="en-US"/>
            <a:t>References</a:t>
          </a:r>
        </a:p>
      </dgm:t>
    </dgm:pt>
    <dgm:pt modelId="{2CE54679-4A52-47C3-9A11-AD7F988FBB10}" type="parTrans" cxnId="{052D3602-299C-43FA-AFE6-8718583F1CBA}">
      <dgm:prSet/>
      <dgm:spPr/>
      <dgm:t>
        <a:bodyPr/>
        <a:lstStyle/>
        <a:p>
          <a:endParaRPr lang="en-US"/>
        </a:p>
      </dgm:t>
    </dgm:pt>
    <dgm:pt modelId="{836C3476-C22E-4752-A07B-760373774203}" type="sibTrans" cxnId="{052D3602-299C-43FA-AFE6-8718583F1CBA}">
      <dgm:prSet/>
      <dgm:spPr/>
      <dgm:t>
        <a:bodyPr/>
        <a:lstStyle/>
        <a:p>
          <a:endParaRPr lang="en-US"/>
        </a:p>
      </dgm:t>
    </dgm:pt>
    <dgm:pt modelId="{DFFA91CD-13C4-7F4E-A9D5-055A1A1A8EE6}" type="pres">
      <dgm:prSet presAssocID="{68763E13-A30A-4B4C-8290-C333E6882631}" presName="vert0" presStyleCnt="0">
        <dgm:presLayoutVars>
          <dgm:dir/>
          <dgm:animOne val="branch"/>
          <dgm:animLvl val="lvl"/>
        </dgm:presLayoutVars>
      </dgm:prSet>
      <dgm:spPr/>
    </dgm:pt>
    <dgm:pt modelId="{BB5E3F52-EED1-3C44-993D-EDB46C883498}" type="pres">
      <dgm:prSet presAssocID="{88B1B28D-17B9-4F81-8ED5-A1798C9C4937}" presName="thickLine" presStyleLbl="alignNode1" presStyleIdx="0" presStyleCnt="5"/>
      <dgm:spPr/>
    </dgm:pt>
    <dgm:pt modelId="{A8F0E07D-7E3C-4640-98AD-60D968214D5A}" type="pres">
      <dgm:prSet presAssocID="{88B1B28D-17B9-4F81-8ED5-A1798C9C4937}" presName="horz1" presStyleCnt="0"/>
      <dgm:spPr/>
    </dgm:pt>
    <dgm:pt modelId="{6EA10D10-634F-0C4B-97B4-C99F0A755A66}" type="pres">
      <dgm:prSet presAssocID="{88B1B28D-17B9-4F81-8ED5-A1798C9C4937}" presName="tx1" presStyleLbl="revTx" presStyleIdx="0" presStyleCnt="5"/>
      <dgm:spPr/>
    </dgm:pt>
    <dgm:pt modelId="{03B83017-4BCC-2A4F-B37F-C5AB2CC591C9}" type="pres">
      <dgm:prSet presAssocID="{88B1B28D-17B9-4F81-8ED5-A1798C9C4937}" presName="vert1" presStyleCnt="0"/>
      <dgm:spPr/>
    </dgm:pt>
    <dgm:pt modelId="{157491D4-9595-FC4A-A3D2-77B0DEEECD9C}" type="pres">
      <dgm:prSet presAssocID="{6C4AE41D-9A49-43D8-9241-9EE873824D69}" presName="thickLine" presStyleLbl="alignNode1" presStyleIdx="1" presStyleCnt="5"/>
      <dgm:spPr/>
    </dgm:pt>
    <dgm:pt modelId="{1ACCF9F8-F9A4-144F-A10C-FA3644344E85}" type="pres">
      <dgm:prSet presAssocID="{6C4AE41D-9A49-43D8-9241-9EE873824D69}" presName="horz1" presStyleCnt="0"/>
      <dgm:spPr/>
    </dgm:pt>
    <dgm:pt modelId="{D0180083-4A05-DC46-8992-60E4F89F44F1}" type="pres">
      <dgm:prSet presAssocID="{6C4AE41D-9A49-43D8-9241-9EE873824D69}" presName="tx1" presStyleLbl="revTx" presStyleIdx="1" presStyleCnt="5"/>
      <dgm:spPr/>
    </dgm:pt>
    <dgm:pt modelId="{5B50048B-0ECF-D74E-9A44-A765206D8669}" type="pres">
      <dgm:prSet presAssocID="{6C4AE41D-9A49-43D8-9241-9EE873824D69}" presName="vert1" presStyleCnt="0"/>
      <dgm:spPr/>
    </dgm:pt>
    <dgm:pt modelId="{8C508255-E731-E24E-A753-0B31429F62D9}" type="pres">
      <dgm:prSet presAssocID="{16A85F8C-079D-42AA-80AB-B04CBA269C6C}" presName="thickLine" presStyleLbl="alignNode1" presStyleIdx="2" presStyleCnt="5"/>
      <dgm:spPr/>
    </dgm:pt>
    <dgm:pt modelId="{84193078-B515-FB4B-92D4-E5E06F2B1FAA}" type="pres">
      <dgm:prSet presAssocID="{16A85F8C-079D-42AA-80AB-B04CBA269C6C}" presName="horz1" presStyleCnt="0"/>
      <dgm:spPr/>
    </dgm:pt>
    <dgm:pt modelId="{ECD5F100-3728-9D48-A595-7B7CB501E485}" type="pres">
      <dgm:prSet presAssocID="{16A85F8C-079D-42AA-80AB-B04CBA269C6C}" presName="tx1" presStyleLbl="revTx" presStyleIdx="2" presStyleCnt="5"/>
      <dgm:spPr/>
    </dgm:pt>
    <dgm:pt modelId="{55CE98DD-0823-5846-8C55-9DBF933047A9}" type="pres">
      <dgm:prSet presAssocID="{16A85F8C-079D-42AA-80AB-B04CBA269C6C}" presName="vert1" presStyleCnt="0"/>
      <dgm:spPr/>
    </dgm:pt>
    <dgm:pt modelId="{22D69E37-E286-9549-97C9-C1FC1B23C061}" type="pres">
      <dgm:prSet presAssocID="{3303A36E-D303-4F3E-8865-496DDD1E5436}" presName="thickLine" presStyleLbl="alignNode1" presStyleIdx="3" presStyleCnt="5"/>
      <dgm:spPr/>
    </dgm:pt>
    <dgm:pt modelId="{B275B1DE-30D2-4042-BD04-3017EEF39488}" type="pres">
      <dgm:prSet presAssocID="{3303A36E-D303-4F3E-8865-496DDD1E5436}" presName="horz1" presStyleCnt="0"/>
      <dgm:spPr/>
    </dgm:pt>
    <dgm:pt modelId="{844686AE-A14E-0340-A7C0-BD9F745AA241}" type="pres">
      <dgm:prSet presAssocID="{3303A36E-D303-4F3E-8865-496DDD1E5436}" presName="tx1" presStyleLbl="revTx" presStyleIdx="3" presStyleCnt="5"/>
      <dgm:spPr/>
    </dgm:pt>
    <dgm:pt modelId="{12351847-EE51-1747-9974-2E8D08B3E5D9}" type="pres">
      <dgm:prSet presAssocID="{3303A36E-D303-4F3E-8865-496DDD1E5436}" presName="vert1" presStyleCnt="0"/>
      <dgm:spPr/>
    </dgm:pt>
    <dgm:pt modelId="{E4271E46-A287-1641-A64F-738E310711D3}" type="pres">
      <dgm:prSet presAssocID="{616A9F0D-36A4-45CE-8838-828F04342E0E}" presName="thickLine" presStyleLbl="alignNode1" presStyleIdx="4" presStyleCnt="5"/>
      <dgm:spPr/>
    </dgm:pt>
    <dgm:pt modelId="{FDEC71FE-EA7F-C44F-9E3B-A44C17EF0560}" type="pres">
      <dgm:prSet presAssocID="{616A9F0D-36A4-45CE-8838-828F04342E0E}" presName="horz1" presStyleCnt="0"/>
      <dgm:spPr/>
    </dgm:pt>
    <dgm:pt modelId="{8EECBA2A-2A38-2846-ABFF-D3014770A808}" type="pres">
      <dgm:prSet presAssocID="{616A9F0D-36A4-45CE-8838-828F04342E0E}" presName="tx1" presStyleLbl="revTx" presStyleIdx="4" presStyleCnt="5"/>
      <dgm:spPr/>
    </dgm:pt>
    <dgm:pt modelId="{83B56352-E1EE-E44B-9B46-0CD9BC1C5846}" type="pres">
      <dgm:prSet presAssocID="{616A9F0D-36A4-45CE-8838-828F04342E0E}" presName="vert1" presStyleCnt="0"/>
      <dgm:spPr/>
    </dgm:pt>
  </dgm:ptLst>
  <dgm:cxnLst>
    <dgm:cxn modelId="{052D3602-299C-43FA-AFE6-8718583F1CBA}" srcId="{68763E13-A30A-4B4C-8290-C333E6882631}" destId="{616A9F0D-36A4-45CE-8838-828F04342E0E}" srcOrd="4" destOrd="0" parTransId="{2CE54679-4A52-47C3-9A11-AD7F988FBB10}" sibTransId="{836C3476-C22E-4752-A07B-760373774203}"/>
    <dgm:cxn modelId="{14462E12-68C1-46A3-B92F-AF910CA9C1A3}" srcId="{68763E13-A30A-4B4C-8290-C333E6882631}" destId="{16A85F8C-079D-42AA-80AB-B04CBA269C6C}" srcOrd="2" destOrd="0" parTransId="{AD0EB373-38B2-4C30-8419-6CF4606BC104}" sibTransId="{2E1F62C7-A28F-49DF-8AD5-89C31DFF80D7}"/>
    <dgm:cxn modelId="{60A6B81B-90F9-BA4E-9375-880FFB2E3128}" type="presOf" srcId="{6C4AE41D-9A49-43D8-9241-9EE873824D69}" destId="{D0180083-4A05-DC46-8992-60E4F89F44F1}" srcOrd="0" destOrd="0" presId="urn:microsoft.com/office/officeart/2008/layout/LinedList"/>
    <dgm:cxn modelId="{6F343735-69E6-514E-B358-E2D105BBFFBA}" type="presOf" srcId="{16A85F8C-079D-42AA-80AB-B04CBA269C6C}" destId="{ECD5F100-3728-9D48-A595-7B7CB501E485}" srcOrd="0" destOrd="0" presId="urn:microsoft.com/office/officeart/2008/layout/LinedList"/>
    <dgm:cxn modelId="{15B0BF56-82D3-4B41-8179-604B65A2A8C4}" srcId="{68763E13-A30A-4B4C-8290-C333E6882631}" destId="{88B1B28D-17B9-4F81-8ED5-A1798C9C4937}" srcOrd="0" destOrd="0" parTransId="{9CE8D33E-8E4E-428C-AA6A-F4DEE8C95C24}" sibTransId="{83AB447D-7441-492A-89A2-0735B0415F3A}"/>
    <dgm:cxn modelId="{EC36D658-4211-1D4A-A149-24EC3CCA007D}" type="presOf" srcId="{3303A36E-D303-4F3E-8865-496DDD1E5436}" destId="{844686AE-A14E-0340-A7C0-BD9F745AA241}" srcOrd="0" destOrd="0" presId="urn:microsoft.com/office/officeart/2008/layout/LinedList"/>
    <dgm:cxn modelId="{52657277-B7AF-495E-936B-899C39AA7781}" srcId="{68763E13-A30A-4B4C-8290-C333E6882631}" destId="{6C4AE41D-9A49-43D8-9241-9EE873824D69}" srcOrd="1" destOrd="0" parTransId="{F391C3ED-24C8-41E6-9E5B-EDF9996E362B}" sibTransId="{9C42AA3A-5856-4799-BC59-A8652E6D5237}"/>
    <dgm:cxn modelId="{ECA563B3-BCE0-1246-AD8E-3B8F88469CDB}" type="presOf" srcId="{68763E13-A30A-4B4C-8290-C333E6882631}" destId="{DFFA91CD-13C4-7F4E-A9D5-055A1A1A8EE6}" srcOrd="0" destOrd="0" presId="urn:microsoft.com/office/officeart/2008/layout/LinedList"/>
    <dgm:cxn modelId="{A1990FCD-8075-4F49-83CF-8CD5F1C3AC8E}" type="presOf" srcId="{616A9F0D-36A4-45CE-8838-828F04342E0E}" destId="{8EECBA2A-2A38-2846-ABFF-D3014770A808}" srcOrd="0" destOrd="0" presId="urn:microsoft.com/office/officeart/2008/layout/LinedList"/>
    <dgm:cxn modelId="{46AC48E0-3748-394E-AC4B-2B920050EA82}" type="presOf" srcId="{88B1B28D-17B9-4F81-8ED5-A1798C9C4937}" destId="{6EA10D10-634F-0C4B-97B4-C99F0A755A66}" srcOrd="0" destOrd="0" presId="urn:microsoft.com/office/officeart/2008/layout/LinedList"/>
    <dgm:cxn modelId="{BD99A0E4-0F9E-460F-87A7-9FA831AA7984}" srcId="{68763E13-A30A-4B4C-8290-C333E6882631}" destId="{3303A36E-D303-4F3E-8865-496DDD1E5436}" srcOrd="3" destOrd="0" parTransId="{D19312A7-BBB0-4B61-94C5-5AD1E2655A03}" sibTransId="{F87BB5EB-FD9C-46BF-99C8-22316340FB74}"/>
    <dgm:cxn modelId="{6C57FD89-F64C-C44A-9AE5-62A7CAA2C9A0}" type="presParOf" srcId="{DFFA91CD-13C4-7F4E-A9D5-055A1A1A8EE6}" destId="{BB5E3F52-EED1-3C44-993D-EDB46C883498}" srcOrd="0" destOrd="0" presId="urn:microsoft.com/office/officeart/2008/layout/LinedList"/>
    <dgm:cxn modelId="{55C93915-24AB-AD49-AE41-0909F686BD61}" type="presParOf" srcId="{DFFA91CD-13C4-7F4E-A9D5-055A1A1A8EE6}" destId="{A8F0E07D-7E3C-4640-98AD-60D968214D5A}" srcOrd="1" destOrd="0" presId="urn:microsoft.com/office/officeart/2008/layout/LinedList"/>
    <dgm:cxn modelId="{3E7A7296-734C-0C43-A932-22AD4F932E48}" type="presParOf" srcId="{A8F0E07D-7E3C-4640-98AD-60D968214D5A}" destId="{6EA10D10-634F-0C4B-97B4-C99F0A755A66}" srcOrd="0" destOrd="0" presId="urn:microsoft.com/office/officeart/2008/layout/LinedList"/>
    <dgm:cxn modelId="{350E0D85-C1D2-994A-80EC-BFE0209A9A37}" type="presParOf" srcId="{A8F0E07D-7E3C-4640-98AD-60D968214D5A}" destId="{03B83017-4BCC-2A4F-B37F-C5AB2CC591C9}" srcOrd="1" destOrd="0" presId="urn:microsoft.com/office/officeart/2008/layout/LinedList"/>
    <dgm:cxn modelId="{984DC10C-CDB0-1946-B57F-27AD9F8D74E8}" type="presParOf" srcId="{DFFA91CD-13C4-7F4E-A9D5-055A1A1A8EE6}" destId="{157491D4-9595-FC4A-A3D2-77B0DEEECD9C}" srcOrd="2" destOrd="0" presId="urn:microsoft.com/office/officeart/2008/layout/LinedList"/>
    <dgm:cxn modelId="{AEF06B61-D71C-7847-8660-75C2178352A4}" type="presParOf" srcId="{DFFA91CD-13C4-7F4E-A9D5-055A1A1A8EE6}" destId="{1ACCF9F8-F9A4-144F-A10C-FA3644344E85}" srcOrd="3" destOrd="0" presId="urn:microsoft.com/office/officeart/2008/layout/LinedList"/>
    <dgm:cxn modelId="{C254BFAE-6EB8-094B-B0A5-B27685949CCD}" type="presParOf" srcId="{1ACCF9F8-F9A4-144F-A10C-FA3644344E85}" destId="{D0180083-4A05-DC46-8992-60E4F89F44F1}" srcOrd="0" destOrd="0" presId="urn:microsoft.com/office/officeart/2008/layout/LinedList"/>
    <dgm:cxn modelId="{0A6337CA-5B13-EB40-B63D-124B6AE4F435}" type="presParOf" srcId="{1ACCF9F8-F9A4-144F-A10C-FA3644344E85}" destId="{5B50048B-0ECF-D74E-9A44-A765206D8669}" srcOrd="1" destOrd="0" presId="urn:microsoft.com/office/officeart/2008/layout/LinedList"/>
    <dgm:cxn modelId="{B894DE6B-93CC-2C4E-8460-0520AE123CCC}" type="presParOf" srcId="{DFFA91CD-13C4-7F4E-A9D5-055A1A1A8EE6}" destId="{8C508255-E731-E24E-A753-0B31429F62D9}" srcOrd="4" destOrd="0" presId="urn:microsoft.com/office/officeart/2008/layout/LinedList"/>
    <dgm:cxn modelId="{A1E59A6A-EE0A-D648-A775-EEB60377597C}" type="presParOf" srcId="{DFFA91CD-13C4-7F4E-A9D5-055A1A1A8EE6}" destId="{84193078-B515-FB4B-92D4-E5E06F2B1FAA}" srcOrd="5" destOrd="0" presId="urn:microsoft.com/office/officeart/2008/layout/LinedList"/>
    <dgm:cxn modelId="{32C0A7F8-5891-D148-A158-8366868E4350}" type="presParOf" srcId="{84193078-B515-FB4B-92D4-E5E06F2B1FAA}" destId="{ECD5F100-3728-9D48-A595-7B7CB501E485}" srcOrd="0" destOrd="0" presId="urn:microsoft.com/office/officeart/2008/layout/LinedList"/>
    <dgm:cxn modelId="{C71DCEA6-73C5-2F4E-86C8-60AA3CD2AA76}" type="presParOf" srcId="{84193078-B515-FB4B-92D4-E5E06F2B1FAA}" destId="{55CE98DD-0823-5846-8C55-9DBF933047A9}" srcOrd="1" destOrd="0" presId="urn:microsoft.com/office/officeart/2008/layout/LinedList"/>
    <dgm:cxn modelId="{86990F0D-C328-7947-AAD3-29E1C658E06A}" type="presParOf" srcId="{DFFA91CD-13C4-7F4E-A9D5-055A1A1A8EE6}" destId="{22D69E37-E286-9549-97C9-C1FC1B23C061}" srcOrd="6" destOrd="0" presId="urn:microsoft.com/office/officeart/2008/layout/LinedList"/>
    <dgm:cxn modelId="{D9E6062F-EAC9-EF4E-84E9-024A08DE60F0}" type="presParOf" srcId="{DFFA91CD-13C4-7F4E-A9D5-055A1A1A8EE6}" destId="{B275B1DE-30D2-4042-BD04-3017EEF39488}" srcOrd="7" destOrd="0" presId="urn:microsoft.com/office/officeart/2008/layout/LinedList"/>
    <dgm:cxn modelId="{9E98B71A-6FB5-804B-8B9C-270406EC716D}" type="presParOf" srcId="{B275B1DE-30D2-4042-BD04-3017EEF39488}" destId="{844686AE-A14E-0340-A7C0-BD9F745AA241}" srcOrd="0" destOrd="0" presId="urn:microsoft.com/office/officeart/2008/layout/LinedList"/>
    <dgm:cxn modelId="{D548F18C-ACCB-314E-90BF-0ADA09C4E126}" type="presParOf" srcId="{B275B1DE-30D2-4042-BD04-3017EEF39488}" destId="{12351847-EE51-1747-9974-2E8D08B3E5D9}" srcOrd="1" destOrd="0" presId="urn:microsoft.com/office/officeart/2008/layout/LinedList"/>
    <dgm:cxn modelId="{B7672439-46C3-364D-A6B6-533B858E91DE}" type="presParOf" srcId="{DFFA91CD-13C4-7F4E-A9D5-055A1A1A8EE6}" destId="{E4271E46-A287-1641-A64F-738E310711D3}" srcOrd="8" destOrd="0" presId="urn:microsoft.com/office/officeart/2008/layout/LinedList"/>
    <dgm:cxn modelId="{C1CC5BA8-AEF8-214D-AC87-09E7DF2938D3}" type="presParOf" srcId="{DFFA91CD-13C4-7F4E-A9D5-055A1A1A8EE6}" destId="{FDEC71FE-EA7F-C44F-9E3B-A44C17EF0560}" srcOrd="9" destOrd="0" presId="urn:microsoft.com/office/officeart/2008/layout/LinedList"/>
    <dgm:cxn modelId="{E0274E70-ADE9-C041-BB79-1076E1702FDE}" type="presParOf" srcId="{FDEC71FE-EA7F-C44F-9E3B-A44C17EF0560}" destId="{8EECBA2A-2A38-2846-ABFF-D3014770A808}" srcOrd="0" destOrd="0" presId="urn:microsoft.com/office/officeart/2008/layout/LinedList"/>
    <dgm:cxn modelId="{22420DD2-6E22-7940-8173-3F12498473D7}" type="presParOf" srcId="{FDEC71FE-EA7F-C44F-9E3B-A44C17EF0560}" destId="{83B56352-E1EE-E44B-9B46-0CD9BC1C584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CB1D6B4-18BA-447A-9D6D-09C0E378959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0D34A28-C4BE-4EED-ADBF-85F0371976C7}">
      <dgm:prSet/>
      <dgm:spPr/>
      <dgm:t>
        <a:bodyPr/>
        <a:lstStyle/>
        <a:p>
          <a:pPr>
            <a:lnSpc>
              <a:spcPct val="100000"/>
            </a:lnSpc>
          </a:pPr>
          <a:r>
            <a:rPr lang="en-US" b="1"/>
            <a:t>Goal: Understand the factors that effect gas prices in New York State and use these to predict future prices.</a:t>
          </a:r>
          <a:endParaRPr lang="en-US"/>
        </a:p>
      </dgm:t>
    </dgm:pt>
    <dgm:pt modelId="{D68BD03C-C0A7-4DC3-A030-BA14AF0F9477}" type="parTrans" cxnId="{C73B7C26-EE22-44DD-884D-51F10761C2C6}">
      <dgm:prSet/>
      <dgm:spPr/>
      <dgm:t>
        <a:bodyPr/>
        <a:lstStyle/>
        <a:p>
          <a:endParaRPr lang="en-US"/>
        </a:p>
      </dgm:t>
    </dgm:pt>
    <dgm:pt modelId="{4C6311E9-0B0F-4683-B2C6-3E6577AE3F43}" type="sibTrans" cxnId="{C73B7C26-EE22-44DD-884D-51F10761C2C6}">
      <dgm:prSet/>
      <dgm:spPr/>
      <dgm:t>
        <a:bodyPr/>
        <a:lstStyle/>
        <a:p>
          <a:pPr>
            <a:lnSpc>
              <a:spcPct val="100000"/>
            </a:lnSpc>
          </a:pPr>
          <a:endParaRPr lang="en-US"/>
        </a:p>
      </dgm:t>
    </dgm:pt>
    <dgm:pt modelId="{EF2DD0E6-9951-4D77-A56A-3599A6A9D972}">
      <dgm:prSet/>
      <dgm:spPr/>
      <dgm:t>
        <a:bodyPr/>
        <a:lstStyle/>
        <a:p>
          <a:pPr>
            <a:lnSpc>
              <a:spcPct val="100000"/>
            </a:lnSpc>
          </a:pPr>
          <a:r>
            <a:rPr lang="en-US" dirty="0"/>
            <a:t>Understanding these drivers has implications for economic analysis, transportation policy, and understanding consumer behavior.</a:t>
          </a:r>
        </a:p>
      </dgm:t>
    </dgm:pt>
    <dgm:pt modelId="{D387921F-72AF-4180-B798-395422924715}" type="parTrans" cxnId="{8DDEEF0B-84B2-4684-A625-617AEFE06532}">
      <dgm:prSet/>
      <dgm:spPr/>
      <dgm:t>
        <a:bodyPr/>
        <a:lstStyle/>
        <a:p>
          <a:endParaRPr lang="en-US"/>
        </a:p>
      </dgm:t>
    </dgm:pt>
    <dgm:pt modelId="{66A8B0D3-4C8B-4CCF-BAF7-CCE3C347FAC3}" type="sibTrans" cxnId="{8DDEEF0B-84B2-4684-A625-617AEFE06532}">
      <dgm:prSet/>
      <dgm:spPr/>
      <dgm:t>
        <a:bodyPr/>
        <a:lstStyle/>
        <a:p>
          <a:pPr>
            <a:lnSpc>
              <a:spcPct val="100000"/>
            </a:lnSpc>
          </a:pPr>
          <a:endParaRPr lang="en-US"/>
        </a:p>
      </dgm:t>
    </dgm:pt>
    <dgm:pt modelId="{DF9F1846-5148-4ED1-9B27-207F6E47CCE4}">
      <dgm:prSet/>
      <dgm:spPr/>
      <dgm:t>
        <a:bodyPr/>
        <a:lstStyle/>
        <a:p>
          <a:pPr>
            <a:lnSpc>
              <a:spcPct val="100000"/>
            </a:lnSpc>
          </a:pPr>
          <a:r>
            <a:rPr lang="en-US"/>
            <a:t>We will analyze data for multiple cities throughout NY State.</a:t>
          </a:r>
        </a:p>
      </dgm:t>
    </dgm:pt>
    <dgm:pt modelId="{68FD8C52-39E0-4200-BE31-999FA1D5A256}" type="parTrans" cxnId="{D7917CCD-178C-496F-BFAE-7F601C802030}">
      <dgm:prSet/>
      <dgm:spPr/>
      <dgm:t>
        <a:bodyPr/>
        <a:lstStyle/>
        <a:p>
          <a:endParaRPr lang="en-US"/>
        </a:p>
      </dgm:t>
    </dgm:pt>
    <dgm:pt modelId="{E6209A4B-77F0-447F-B607-95FE2E796604}" type="sibTrans" cxnId="{D7917CCD-178C-496F-BFAE-7F601C802030}">
      <dgm:prSet/>
      <dgm:spPr/>
      <dgm:t>
        <a:bodyPr/>
        <a:lstStyle/>
        <a:p>
          <a:pPr>
            <a:lnSpc>
              <a:spcPct val="100000"/>
            </a:lnSpc>
          </a:pPr>
          <a:endParaRPr lang="en-US"/>
        </a:p>
      </dgm:t>
    </dgm:pt>
    <dgm:pt modelId="{DAC9BBBF-3027-4776-9A95-CD135660DF82}">
      <dgm:prSet/>
      <dgm:spPr/>
      <dgm:t>
        <a:bodyPr/>
        <a:lstStyle/>
        <a:p>
          <a:pPr>
            <a:lnSpc>
              <a:spcPct val="100000"/>
            </a:lnSpc>
          </a:pPr>
          <a:r>
            <a:rPr lang="en-US"/>
            <a:t>All data from data.ny.gov. </a:t>
          </a:r>
        </a:p>
      </dgm:t>
    </dgm:pt>
    <dgm:pt modelId="{7E771E19-4E3E-4ADB-B14D-DD98550C8D99}" type="parTrans" cxnId="{BA9550EC-2ABF-4D1B-9BBB-F034BCF1FDA9}">
      <dgm:prSet/>
      <dgm:spPr/>
      <dgm:t>
        <a:bodyPr/>
        <a:lstStyle/>
        <a:p>
          <a:endParaRPr lang="en-US"/>
        </a:p>
      </dgm:t>
    </dgm:pt>
    <dgm:pt modelId="{78B5B8C9-8C90-4B42-A34C-9C6183BCCA3F}" type="sibTrans" cxnId="{BA9550EC-2ABF-4D1B-9BBB-F034BCF1FDA9}">
      <dgm:prSet/>
      <dgm:spPr/>
      <dgm:t>
        <a:bodyPr/>
        <a:lstStyle/>
        <a:p>
          <a:endParaRPr lang="en-US"/>
        </a:p>
      </dgm:t>
    </dgm:pt>
    <dgm:pt modelId="{FE17058F-737F-437B-AB16-103E7DC303AE}" type="pres">
      <dgm:prSet presAssocID="{ACB1D6B4-18BA-447A-9D6D-09C0E378959A}" presName="root" presStyleCnt="0">
        <dgm:presLayoutVars>
          <dgm:dir/>
          <dgm:resizeHandles val="exact"/>
        </dgm:presLayoutVars>
      </dgm:prSet>
      <dgm:spPr/>
    </dgm:pt>
    <dgm:pt modelId="{BAB317FF-8F81-44C7-BEF3-6EDD8AFA0CC0}" type="pres">
      <dgm:prSet presAssocID="{ACB1D6B4-18BA-447A-9D6D-09C0E378959A}" presName="container" presStyleCnt="0">
        <dgm:presLayoutVars>
          <dgm:dir/>
          <dgm:resizeHandles val="exact"/>
        </dgm:presLayoutVars>
      </dgm:prSet>
      <dgm:spPr/>
    </dgm:pt>
    <dgm:pt modelId="{26FC56A3-8476-4F88-9037-544AB9E928ED}" type="pres">
      <dgm:prSet presAssocID="{80D34A28-C4BE-4EED-ADBF-85F0371976C7}" presName="compNode" presStyleCnt="0"/>
      <dgm:spPr/>
    </dgm:pt>
    <dgm:pt modelId="{D61E5B38-4887-43B1-BAC1-EB39D7E78E96}" type="pres">
      <dgm:prSet presAssocID="{80D34A28-C4BE-4EED-ADBF-85F0371976C7}" presName="iconBgRect" presStyleLbl="bgShp" presStyleIdx="0" presStyleCnt="4"/>
      <dgm:spPr/>
    </dgm:pt>
    <dgm:pt modelId="{FA4E7BD6-6556-425A-8DAB-31E402F2D449}" type="pres">
      <dgm:prSet presAssocID="{80D34A28-C4BE-4EED-ADBF-85F0371976C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Upward Trend"/>
        </a:ext>
      </dgm:extLst>
    </dgm:pt>
    <dgm:pt modelId="{6B11CF61-7101-4D23-B093-E3834CF20240}" type="pres">
      <dgm:prSet presAssocID="{80D34A28-C4BE-4EED-ADBF-85F0371976C7}" presName="spaceRect" presStyleCnt="0"/>
      <dgm:spPr/>
    </dgm:pt>
    <dgm:pt modelId="{3068611F-DA07-4241-9F38-1C2216FDCFA1}" type="pres">
      <dgm:prSet presAssocID="{80D34A28-C4BE-4EED-ADBF-85F0371976C7}" presName="textRect" presStyleLbl="revTx" presStyleIdx="0" presStyleCnt="4">
        <dgm:presLayoutVars>
          <dgm:chMax val="1"/>
          <dgm:chPref val="1"/>
        </dgm:presLayoutVars>
      </dgm:prSet>
      <dgm:spPr/>
    </dgm:pt>
    <dgm:pt modelId="{5C7A0DCC-D3F0-4324-862B-C8B5402EEA45}" type="pres">
      <dgm:prSet presAssocID="{4C6311E9-0B0F-4683-B2C6-3E6577AE3F43}" presName="sibTrans" presStyleLbl="sibTrans2D1" presStyleIdx="0" presStyleCnt="0"/>
      <dgm:spPr/>
    </dgm:pt>
    <dgm:pt modelId="{214E74E5-77D4-48E9-BFCA-CBE3B879ADF5}" type="pres">
      <dgm:prSet presAssocID="{EF2DD0E6-9951-4D77-A56A-3599A6A9D972}" presName="compNode" presStyleCnt="0"/>
      <dgm:spPr/>
    </dgm:pt>
    <dgm:pt modelId="{355D1927-C06D-41BB-B5CE-BF75B52BC828}" type="pres">
      <dgm:prSet presAssocID="{EF2DD0E6-9951-4D77-A56A-3599A6A9D972}" presName="iconBgRect" presStyleLbl="bgShp" presStyleIdx="1" presStyleCnt="4"/>
      <dgm:spPr/>
    </dgm:pt>
    <dgm:pt modelId="{E8F44A8C-6AF3-41A3-9E60-656A6AF96C5A}" type="pres">
      <dgm:prSet presAssocID="{EF2DD0E6-9951-4D77-A56A-3599A6A9D9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r"/>
        </a:ext>
      </dgm:extLst>
    </dgm:pt>
    <dgm:pt modelId="{D06BC06C-5488-4314-BEC3-9430E3C9ECA5}" type="pres">
      <dgm:prSet presAssocID="{EF2DD0E6-9951-4D77-A56A-3599A6A9D972}" presName="spaceRect" presStyleCnt="0"/>
      <dgm:spPr/>
    </dgm:pt>
    <dgm:pt modelId="{409436F6-3B28-4345-9C00-867FBEF03C9F}" type="pres">
      <dgm:prSet presAssocID="{EF2DD0E6-9951-4D77-A56A-3599A6A9D972}" presName="textRect" presStyleLbl="revTx" presStyleIdx="1" presStyleCnt="4">
        <dgm:presLayoutVars>
          <dgm:chMax val="1"/>
          <dgm:chPref val="1"/>
        </dgm:presLayoutVars>
      </dgm:prSet>
      <dgm:spPr/>
    </dgm:pt>
    <dgm:pt modelId="{30039853-3D96-4350-A3DE-0DA3E51EB4E5}" type="pres">
      <dgm:prSet presAssocID="{66A8B0D3-4C8B-4CCF-BAF7-CCE3C347FAC3}" presName="sibTrans" presStyleLbl="sibTrans2D1" presStyleIdx="0" presStyleCnt="0"/>
      <dgm:spPr/>
    </dgm:pt>
    <dgm:pt modelId="{D9FD0DE8-7943-46C9-B68D-79AAF7B991E2}" type="pres">
      <dgm:prSet presAssocID="{DF9F1846-5148-4ED1-9B27-207F6E47CCE4}" presName="compNode" presStyleCnt="0"/>
      <dgm:spPr/>
    </dgm:pt>
    <dgm:pt modelId="{C165ACF1-A19D-431B-B083-14AFBBA550F8}" type="pres">
      <dgm:prSet presAssocID="{DF9F1846-5148-4ED1-9B27-207F6E47CCE4}" presName="iconBgRect" presStyleLbl="bgShp" presStyleIdx="2" presStyleCnt="4"/>
      <dgm:spPr/>
    </dgm:pt>
    <dgm:pt modelId="{4971A9A5-DAF0-48C1-A4E1-1A421E8AA756}" type="pres">
      <dgm:prSet presAssocID="{DF9F1846-5148-4ED1-9B27-207F6E47CCE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ity"/>
        </a:ext>
      </dgm:extLst>
    </dgm:pt>
    <dgm:pt modelId="{FB0C2DF1-DF74-4375-807A-FE001B798F1C}" type="pres">
      <dgm:prSet presAssocID="{DF9F1846-5148-4ED1-9B27-207F6E47CCE4}" presName="spaceRect" presStyleCnt="0"/>
      <dgm:spPr/>
    </dgm:pt>
    <dgm:pt modelId="{2AB7A59C-9E25-4B44-9725-4D500E55A263}" type="pres">
      <dgm:prSet presAssocID="{DF9F1846-5148-4ED1-9B27-207F6E47CCE4}" presName="textRect" presStyleLbl="revTx" presStyleIdx="2" presStyleCnt="4">
        <dgm:presLayoutVars>
          <dgm:chMax val="1"/>
          <dgm:chPref val="1"/>
        </dgm:presLayoutVars>
      </dgm:prSet>
      <dgm:spPr/>
    </dgm:pt>
    <dgm:pt modelId="{DAE4E747-5872-4E9D-B839-C27FFE045E8A}" type="pres">
      <dgm:prSet presAssocID="{E6209A4B-77F0-447F-B607-95FE2E796604}" presName="sibTrans" presStyleLbl="sibTrans2D1" presStyleIdx="0" presStyleCnt="0"/>
      <dgm:spPr/>
    </dgm:pt>
    <dgm:pt modelId="{FEE4CEFB-3104-4589-A87C-CC4708414FC9}" type="pres">
      <dgm:prSet presAssocID="{DAC9BBBF-3027-4776-9A95-CD135660DF82}" presName="compNode" presStyleCnt="0"/>
      <dgm:spPr/>
    </dgm:pt>
    <dgm:pt modelId="{73A9C54A-E8B5-4C8B-8BF9-A6E4E63313AC}" type="pres">
      <dgm:prSet presAssocID="{DAC9BBBF-3027-4776-9A95-CD135660DF82}" presName="iconBgRect" presStyleLbl="bgShp" presStyleIdx="3" presStyleCnt="4"/>
      <dgm:spPr/>
    </dgm:pt>
    <dgm:pt modelId="{D5F8715E-525E-4C2D-88F7-CE763B7BCE31}" type="pres">
      <dgm:prSet presAssocID="{DAC9BBBF-3027-4776-9A95-CD135660DF8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rker"/>
        </a:ext>
      </dgm:extLst>
    </dgm:pt>
    <dgm:pt modelId="{4BD66898-B3B2-4D8F-9E76-8314881F083F}" type="pres">
      <dgm:prSet presAssocID="{DAC9BBBF-3027-4776-9A95-CD135660DF82}" presName="spaceRect" presStyleCnt="0"/>
      <dgm:spPr/>
    </dgm:pt>
    <dgm:pt modelId="{A3B4A6D9-0FB3-45D1-AECE-346690B4D10C}" type="pres">
      <dgm:prSet presAssocID="{DAC9BBBF-3027-4776-9A95-CD135660DF82}" presName="textRect" presStyleLbl="revTx" presStyleIdx="3" presStyleCnt="4">
        <dgm:presLayoutVars>
          <dgm:chMax val="1"/>
          <dgm:chPref val="1"/>
        </dgm:presLayoutVars>
      </dgm:prSet>
      <dgm:spPr/>
    </dgm:pt>
  </dgm:ptLst>
  <dgm:cxnLst>
    <dgm:cxn modelId="{49E97E0A-6F27-42A2-B7D3-094E6CB14ED9}" type="presOf" srcId="{4C6311E9-0B0F-4683-B2C6-3E6577AE3F43}" destId="{5C7A0DCC-D3F0-4324-862B-C8B5402EEA45}" srcOrd="0" destOrd="0" presId="urn:microsoft.com/office/officeart/2018/2/layout/IconCircleList"/>
    <dgm:cxn modelId="{8DDEEF0B-84B2-4684-A625-617AEFE06532}" srcId="{ACB1D6B4-18BA-447A-9D6D-09C0E378959A}" destId="{EF2DD0E6-9951-4D77-A56A-3599A6A9D972}" srcOrd="1" destOrd="0" parTransId="{D387921F-72AF-4180-B798-395422924715}" sibTransId="{66A8B0D3-4C8B-4CCF-BAF7-CCE3C347FAC3}"/>
    <dgm:cxn modelId="{7F2BA40E-5EED-4EF4-A122-276F2F789B2B}" type="presOf" srcId="{66A8B0D3-4C8B-4CCF-BAF7-CCE3C347FAC3}" destId="{30039853-3D96-4350-A3DE-0DA3E51EB4E5}" srcOrd="0" destOrd="0" presId="urn:microsoft.com/office/officeart/2018/2/layout/IconCircleList"/>
    <dgm:cxn modelId="{B1FF2812-1DCF-47A8-8196-ABB76286A0CF}" type="presOf" srcId="{EF2DD0E6-9951-4D77-A56A-3599A6A9D972}" destId="{409436F6-3B28-4345-9C00-867FBEF03C9F}" srcOrd="0" destOrd="0" presId="urn:microsoft.com/office/officeart/2018/2/layout/IconCircleList"/>
    <dgm:cxn modelId="{C73B7C26-EE22-44DD-884D-51F10761C2C6}" srcId="{ACB1D6B4-18BA-447A-9D6D-09C0E378959A}" destId="{80D34A28-C4BE-4EED-ADBF-85F0371976C7}" srcOrd="0" destOrd="0" parTransId="{D68BD03C-C0A7-4DC3-A030-BA14AF0F9477}" sibTransId="{4C6311E9-0B0F-4683-B2C6-3E6577AE3F43}"/>
    <dgm:cxn modelId="{E225BF2D-4369-4968-A5CA-7DECF6BFE486}" type="presOf" srcId="{DF9F1846-5148-4ED1-9B27-207F6E47CCE4}" destId="{2AB7A59C-9E25-4B44-9725-4D500E55A263}" srcOrd="0" destOrd="0" presId="urn:microsoft.com/office/officeart/2018/2/layout/IconCircleList"/>
    <dgm:cxn modelId="{13EC7935-4FE3-453A-A77D-E0D5ABBD60B5}" type="presOf" srcId="{DAC9BBBF-3027-4776-9A95-CD135660DF82}" destId="{A3B4A6D9-0FB3-45D1-AECE-346690B4D10C}" srcOrd="0" destOrd="0" presId="urn:microsoft.com/office/officeart/2018/2/layout/IconCircleList"/>
    <dgm:cxn modelId="{3D311D5C-65B1-4909-A649-2FADBFDAF260}" type="presOf" srcId="{E6209A4B-77F0-447F-B607-95FE2E796604}" destId="{DAE4E747-5872-4E9D-B839-C27FFE045E8A}" srcOrd="0" destOrd="0" presId="urn:microsoft.com/office/officeart/2018/2/layout/IconCircleList"/>
    <dgm:cxn modelId="{D7917CCD-178C-496F-BFAE-7F601C802030}" srcId="{ACB1D6B4-18BA-447A-9D6D-09C0E378959A}" destId="{DF9F1846-5148-4ED1-9B27-207F6E47CCE4}" srcOrd="2" destOrd="0" parTransId="{68FD8C52-39E0-4200-BE31-999FA1D5A256}" sibTransId="{E6209A4B-77F0-447F-B607-95FE2E796604}"/>
    <dgm:cxn modelId="{2CD46DE8-CEBA-44FD-B38A-B9C73717B5DD}" type="presOf" srcId="{80D34A28-C4BE-4EED-ADBF-85F0371976C7}" destId="{3068611F-DA07-4241-9F38-1C2216FDCFA1}" srcOrd="0" destOrd="0" presId="urn:microsoft.com/office/officeart/2018/2/layout/IconCircleList"/>
    <dgm:cxn modelId="{BA9550EC-2ABF-4D1B-9BBB-F034BCF1FDA9}" srcId="{ACB1D6B4-18BA-447A-9D6D-09C0E378959A}" destId="{DAC9BBBF-3027-4776-9A95-CD135660DF82}" srcOrd="3" destOrd="0" parTransId="{7E771E19-4E3E-4ADB-B14D-DD98550C8D99}" sibTransId="{78B5B8C9-8C90-4B42-A34C-9C6183BCCA3F}"/>
    <dgm:cxn modelId="{17664DFB-D00A-4486-9F07-A03B7CFF39F4}" type="presOf" srcId="{ACB1D6B4-18BA-447A-9D6D-09C0E378959A}" destId="{FE17058F-737F-437B-AB16-103E7DC303AE}" srcOrd="0" destOrd="0" presId="urn:microsoft.com/office/officeart/2018/2/layout/IconCircleList"/>
    <dgm:cxn modelId="{E3094E2B-4BF3-4B4B-A6E5-B2E5111030CE}" type="presParOf" srcId="{FE17058F-737F-437B-AB16-103E7DC303AE}" destId="{BAB317FF-8F81-44C7-BEF3-6EDD8AFA0CC0}" srcOrd="0" destOrd="0" presId="urn:microsoft.com/office/officeart/2018/2/layout/IconCircleList"/>
    <dgm:cxn modelId="{0AA95193-BFC3-420A-B353-7542A23A93E6}" type="presParOf" srcId="{BAB317FF-8F81-44C7-BEF3-6EDD8AFA0CC0}" destId="{26FC56A3-8476-4F88-9037-544AB9E928ED}" srcOrd="0" destOrd="0" presId="urn:microsoft.com/office/officeart/2018/2/layout/IconCircleList"/>
    <dgm:cxn modelId="{33CAEE9F-9552-4CCC-847F-AE7210EBF336}" type="presParOf" srcId="{26FC56A3-8476-4F88-9037-544AB9E928ED}" destId="{D61E5B38-4887-43B1-BAC1-EB39D7E78E96}" srcOrd="0" destOrd="0" presId="urn:microsoft.com/office/officeart/2018/2/layout/IconCircleList"/>
    <dgm:cxn modelId="{470D1E99-9304-417A-8CB6-B2D7BD4F950A}" type="presParOf" srcId="{26FC56A3-8476-4F88-9037-544AB9E928ED}" destId="{FA4E7BD6-6556-425A-8DAB-31E402F2D449}" srcOrd="1" destOrd="0" presId="urn:microsoft.com/office/officeart/2018/2/layout/IconCircleList"/>
    <dgm:cxn modelId="{D562FCFE-849D-4E2A-AA58-FD96D1F36F4F}" type="presParOf" srcId="{26FC56A3-8476-4F88-9037-544AB9E928ED}" destId="{6B11CF61-7101-4D23-B093-E3834CF20240}" srcOrd="2" destOrd="0" presId="urn:microsoft.com/office/officeart/2018/2/layout/IconCircleList"/>
    <dgm:cxn modelId="{6339BAE7-0AC5-4CA1-B0D6-C3B48940A6E6}" type="presParOf" srcId="{26FC56A3-8476-4F88-9037-544AB9E928ED}" destId="{3068611F-DA07-4241-9F38-1C2216FDCFA1}" srcOrd="3" destOrd="0" presId="urn:microsoft.com/office/officeart/2018/2/layout/IconCircleList"/>
    <dgm:cxn modelId="{23919163-6E1C-4607-98EB-F3D3E12DF632}" type="presParOf" srcId="{BAB317FF-8F81-44C7-BEF3-6EDD8AFA0CC0}" destId="{5C7A0DCC-D3F0-4324-862B-C8B5402EEA45}" srcOrd="1" destOrd="0" presId="urn:microsoft.com/office/officeart/2018/2/layout/IconCircleList"/>
    <dgm:cxn modelId="{B95ECFA4-7965-4B2D-8FAD-C91E5723077F}" type="presParOf" srcId="{BAB317FF-8F81-44C7-BEF3-6EDD8AFA0CC0}" destId="{214E74E5-77D4-48E9-BFCA-CBE3B879ADF5}" srcOrd="2" destOrd="0" presId="urn:microsoft.com/office/officeart/2018/2/layout/IconCircleList"/>
    <dgm:cxn modelId="{8EE9FB59-1923-45BB-B7EC-F1A82C4A1119}" type="presParOf" srcId="{214E74E5-77D4-48E9-BFCA-CBE3B879ADF5}" destId="{355D1927-C06D-41BB-B5CE-BF75B52BC828}" srcOrd="0" destOrd="0" presId="urn:microsoft.com/office/officeart/2018/2/layout/IconCircleList"/>
    <dgm:cxn modelId="{719D2A94-D0DB-426A-A236-0BF7837FB924}" type="presParOf" srcId="{214E74E5-77D4-48E9-BFCA-CBE3B879ADF5}" destId="{E8F44A8C-6AF3-41A3-9E60-656A6AF96C5A}" srcOrd="1" destOrd="0" presId="urn:microsoft.com/office/officeart/2018/2/layout/IconCircleList"/>
    <dgm:cxn modelId="{450D2F07-FFD4-4287-B9E6-B8AED37CD357}" type="presParOf" srcId="{214E74E5-77D4-48E9-BFCA-CBE3B879ADF5}" destId="{D06BC06C-5488-4314-BEC3-9430E3C9ECA5}" srcOrd="2" destOrd="0" presId="urn:microsoft.com/office/officeart/2018/2/layout/IconCircleList"/>
    <dgm:cxn modelId="{792B34D9-4BEB-4734-9897-B2C7292DFBDB}" type="presParOf" srcId="{214E74E5-77D4-48E9-BFCA-CBE3B879ADF5}" destId="{409436F6-3B28-4345-9C00-867FBEF03C9F}" srcOrd="3" destOrd="0" presId="urn:microsoft.com/office/officeart/2018/2/layout/IconCircleList"/>
    <dgm:cxn modelId="{205F0A2F-DE2F-413A-8124-21EFA649B6DF}" type="presParOf" srcId="{BAB317FF-8F81-44C7-BEF3-6EDD8AFA0CC0}" destId="{30039853-3D96-4350-A3DE-0DA3E51EB4E5}" srcOrd="3" destOrd="0" presId="urn:microsoft.com/office/officeart/2018/2/layout/IconCircleList"/>
    <dgm:cxn modelId="{90296C48-1264-4C12-8668-5CF92FDCDD93}" type="presParOf" srcId="{BAB317FF-8F81-44C7-BEF3-6EDD8AFA0CC0}" destId="{D9FD0DE8-7943-46C9-B68D-79AAF7B991E2}" srcOrd="4" destOrd="0" presId="urn:microsoft.com/office/officeart/2018/2/layout/IconCircleList"/>
    <dgm:cxn modelId="{9022E468-A1D2-477A-B0B9-13EF83040FB9}" type="presParOf" srcId="{D9FD0DE8-7943-46C9-B68D-79AAF7B991E2}" destId="{C165ACF1-A19D-431B-B083-14AFBBA550F8}" srcOrd="0" destOrd="0" presId="urn:microsoft.com/office/officeart/2018/2/layout/IconCircleList"/>
    <dgm:cxn modelId="{FE7ADBBA-1E4C-4DF7-B695-AE822870A8BE}" type="presParOf" srcId="{D9FD0DE8-7943-46C9-B68D-79AAF7B991E2}" destId="{4971A9A5-DAF0-48C1-A4E1-1A421E8AA756}" srcOrd="1" destOrd="0" presId="urn:microsoft.com/office/officeart/2018/2/layout/IconCircleList"/>
    <dgm:cxn modelId="{35CF556C-981F-47F8-9848-E6D62743B361}" type="presParOf" srcId="{D9FD0DE8-7943-46C9-B68D-79AAF7B991E2}" destId="{FB0C2DF1-DF74-4375-807A-FE001B798F1C}" srcOrd="2" destOrd="0" presId="urn:microsoft.com/office/officeart/2018/2/layout/IconCircleList"/>
    <dgm:cxn modelId="{4BB927A3-346A-4C20-B0F6-33BCB0A5ABD9}" type="presParOf" srcId="{D9FD0DE8-7943-46C9-B68D-79AAF7B991E2}" destId="{2AB7A59C-9E25-4B44-9725-4D500E55A263}" srcOrd="3" destOrd="0" presId="urn:microsoft.com/office/officeart/2018/2/layout/IconCircleList"/>
    <dgm:cxn modelId="{07B978DA-3C45-4EF5-9602-57FFF2628B99}" type="presParOf" srcId="{BAB317FF-8F81-44C7-BEF3-6EDD8AFA0CC0}" destId="{DAE4E747-5872-4E9D-B839-C27FFE045E8A}" srcOrd="5" destOrd="0" presId="urn:microsoft.com/office/officeart/2018/2/layout/IconCircleList"/>
    <dgm:cxn modelId="{39B1CC04-E9AD-470C-806A-743610E2553D}" type="presParOf" srcId="{BAB317FF-8F81-44C7-BEF3-6EDD8AFA0CC0}" destId="{FEE4CEFB-3104-4589-A87C-CC4708414FC9}" srcOrd="6" destOrd="0" presId="urn:microsoft.com/office/officeart/2018/2/layout/IconCircleList"/>
    <dgm:cxn modelId="{BE6BF3D6-736A-4458-A141-DB4D7817954D}" type="presParOf" srcId="{FEE4CEFB-3104-4589-A87C-CC4708414FC9}" destId="{73A9C54A-E8B5-4C8B-8BF9-A6E4E63313AC}" srcOrd="0" destOrd="0" presId="urn:microsoft.com/office/officeart/2018/2/layout/IconCircleList"/>
    <dgm:cxn modelId="{00BEF397-1D35-404F-BB15-B6A69265B4E6}" type="presParOf" srcId="{FEE4CEFB-3104-4589-A87C-CC4708414FC9}" destId="{D5F8715E-525E-4C2D-88F7-CE763B7BCE31}" srcOrd="1" destOrd="0" presId="urn:microsoft.com/office/officeart/2018/2/layout/IconCircleList"/>
    <dgm:cxn modelId="{83534D8C-514C-48D6-A589-C630BBBB708A}" type="presParOf" srcId="{FEE4CEFB-3104-4589-A87C-CC4708414FC9}" destId="{4BD66898-B3B2-4D8F-9E76-8314881F083F}" srcOrd="2" destOrd="0" presId="urn:microsoft.com/office/officeart/2018/2/layout/IconCircleList"/>
    <dgm:cxn modelId="{D742D55D-2DFA-4141-8537-8E6762815AE1}" type="presParOf" srcId="{FEE4CEFB-3104-4589-A87C-CC4708414FC9}" destId="{A3B4A6D9-0FB3-45D1-AECE-346690B4D10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75623B-3971-459D-81BB-668567DEE06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78A2B6B-B56B-4530-B0C3-EB2AF9661C80}">
      <dgm:prSet/>
      <dgm:spPr/>
      <dgm:t>
        <a:bodyPr/>
        <a:lstStyle/>
        <a:p>
          <a:r>
            <a:rPr lang="en-US"/>
            <a:t>East Coast Production of Gasoline: 5.94</a:t>
          </a:r>
        </a:p>
      </dgm:t>
    </dgm:pt>
    <dgm:pt modelId="{8F8C7D64-42BB-4AFF-B828-644997F8BA57}" type="parTrans" cxnId="{5AC9AF83-7ADB-4B15-97AE-D5E15D10A72D}">
      <dgm:prSet/>
      <dgm:spPr/>
      <dgm:t>
        <a:bodyPr/>
        <a:lstStyle/>
        <a:p>
          <a:endParaRPr lang="en-US"/>
        </a:p>
      </dgm:t>
    </dgm:pt>
    <dgm:pt modelId="{6304FC6E-7A70-44BD-A282-00D4EEB8DE7E}" type="sibTrans" cxnId="{5AC9AF83-7ADB-4B15-97AE-D5E15D10A72D}">
      <dgm:prSet/>
      <dgm:spPr/>
      <dgm:t>
        <a:bodyPr/>
        <a:lstStyle/>
        <a:p>
          <a:endParaRPr lang="en-US"/>
        </a:p>
      </dgm:t>
    </dgm:pt>
    <dgm:pt modelId="{D1AE2CF9-54CA-4A72-A773-6827B64E6E58}">
      <dgm:prSet/>
      <dgm:spPr/>
      <dgm:t>
        <a:bodyPr/>
        <a:lstStyle/>
        <a:p>
          <a:r>
            <a:rPr lang="en-US"/>
            <a:t>East Coast Production of Jet Fuel: 4.50</a:t>
          </a:r>
        </a:p>
      </dgm:t>
    </dgm:pt>
    <dgm:pt modelId="{473DEE77-36F6-4AF4-A3E1-E8072111C99B}" type="parTrans" cxnId="{D0FB5B1D-6A08-4BB7-A027-DB4DF6069B8C}">
      <dgm:prSet/>
      <dgm:spPr/>
      <dgm:t>
        <a:bodyPr/>
        <a:lstStyle/>
        <a:p>
          <a:endParaRPr lang="en-US"/>
        </a:p>
      </dgm:t>
    </dgm:pt>
    <dgm:pt modelId="{135BD7A3-A6FD-42DD-B814-2BDA69B62E42}" type="sibTrans" cxnId="{D0FB5B1D-6A08-4BB7-A027-DB4DF6069B8C}">
      <dgm:prSet/>
      <dgm:spPr/>
      <dgm:t>
        <a:bodyPr/>
        <a:lstStyle/>
        <a:p>
          <a:endParaRPr lang="en-US"/>
        </a:p>
      </dgm:t>
    </dgm:pt>
    <dgm:pt modelId="{5B29BA5C-4CD2-4638-8353-5E7DAC8844C6}">
      <dgm:prSet/>
      <dgm:spPr/>
      <dgm:t>
        <a:bodyPr/>
        <a:lstStyle/>
        <a:p>
          <a:r>
            <a:rPr lang="en-US"/>
            <a:t>U.S. Production of Gasoline: 11.51</a:t>
          </a:r>
        </a:p>
      </dgm:t>
    </dgm:pt>
    <dgm:pt modelId="{6F788641-BFBA-47CB-8F4C-E98AD31A1DE5}" type="parTrans" cxnId="{E37D505B-B0FE-463A-B867-DFD158A05ED9}">
      <dgm:prSet/>
      <dgm:spPr/>
      <dgm:t>
        <a:bodyPr/>
        <a:lstStyle/>
        <a:p>
          <a:endParaRPr lang="en-US"/>
        </a:p>
      </dgm:t>
    </dgm:pt>
    <dgm:pt modelId="{BAE8BEC2-3C57-4374-BF73-44F8868B3BC0}" type="sibTrans" cxnId="{E37D505B-B0FE-463A-B867-DFD158A05ED9}">
      <dgm:prSet/>
      <dgm:spPr/>
      <dgm:t>
        <a:bodyPr/>
        <a:lstStyle/>
        <a:p>
          <a:endParaRPr lang="en-US"/>
        </a:p>
      </dgm:t>
    </dgm:pt>
    <dgm:pt modelId="{36C1F7EB-C55F-4249-B350-CE2956B2C2E7}">
      <dgm:prSet/>
      <dgm:spPr/>
      <dgm:t>
        <a:bodyPr/>
        <a:lstStyle/>
        <a:p>
          <a:r>
            <a:rPr lang="en-US"/>
            <a:t>U.S. Gasoline Demand: 9.36</a:t>
          </a:r>
        </a:p>
      </dgm:t>
    </dgm:pt>
    <dgm:pt modelId="{2AB849ED-A676-4B4F-AA50-92DD128D776F}" type="parTrans" cxnId="{2DD9B6C1-FEC5-45BF-97B4-90149828B43C}">
      <dgm:prSet/>
      <dgm:spPr/>
      <dgm:t>
        <a:bodyPr/>
        <a:lstStyle/>
        <a:p>
          <a:endParaRPr lang="en-US"/>
        </a:p>
      </dgm:t>
    </dgm:pt>
    <dgm:pt modelId="{0BBCF2CA-5BE4-47B0-B1FC-0A71D252C86A}" type="sibTrans" cxnId="{2DD9B6C1-FEC5-45BF-97B4-90149828B43C}">
      <dgm:prSet/>
      <dgm:spPr/>
      <dgm:t>
        <a:bodyPr/>
        <a:lstStyle/>
        <a:p>
          <a:endParaRPr lang="en-US"/>
        </a:p>
      </dgm:t>
    </dgm:pt>
    <dgm:pt modelId="{16B7A23B-0786-4312-84CD-B1450730433A}">
      <dgm:prSet/>
      <dgm:spPr/>
      <dgm:t>
        <a:bodyPr/>
        <a:lstStyle/>
        <a:p>
          <a:r>
            <a:rPr lang="en-US"/>
            <a:t>U.S. Production of Jet Fuel: 6.52</a:t>
          </a:r>
        </a:p>
      </dgm:t>
    </dgm:pt>
    <dgm:pt modelId="{B28A47BD-C48E-4DB7-8B47-07C56FF4EB74}" type="parTrans" cxnId="{3C9DF610-C077-4C14-B9AA-ECB2B51F27FA}">
      <dgm:prSet/>
      <dgm:spPr/>
      <dgm:t>
        <a:bodyPr/>
        <a:lstStyle/>
        <a:p>
          <a:endParaRPr lang="en-US"/>
        </a:p>
      </dgm:t>
    </dgm:pt>
    <dgm:pt modelId="{9DA88A96-A397-407C-B4B1-49B11601AFEA}" type="sibTrans" cxnId="{3C9DF610-C077-4C14-B9AA-ECB2B51F27FA}">
      <dgm:prSet/>
      <dgm:spPr/>
      <dgm:t>
        <a:bodyPr/>
        <a:lstStyle/>
        <a:p>
          <a:endParaRPr lang="en-US"/>
        </a:p>
      </dgm:t>
    </dgm:pt>
    <dgm:pt modelId="{36034BBF-C4E9-4D16-A86F-7C4E14D8BE29}">
      <dgm:prSet/>
      <dgm:spPr/>
      <dgm:t>
        <a:bodyPr/>
        <a:lstStyle/>
        <a:p>
          <a:r>
            <a:rPr lang="en-US"/>
            <a:t>NY Conventional Gasoline Spot Price: 45.57</a:t>
          </a:r>
        </a:p>
      </dgm:t>
    </dgm:pt>
    <dgm:pt modelId="{8DD5FE9C-4802-4EC1-88C4-7C8C78BC8C8E}" type="parTrans" cxnId="{141B04AE-86F7-4899-A554-445D02BA72D7}">
      <dgm:prSet/>
      <dgm:spPr/>
      <dgm:t>
        <a:bodyPr/>
        <a:lstStyle/>
        <a:p>
          <a:endParaRPr lang="en-US"/>
        </a:p>
      </dgm:t>
    </dgm:pt>
    <dgm:pt modelId="{983980E5-5371-45A2-9B23-E001FA4114C3}" type="sibTrans" cxnId="{141B04AE-86F7-4899-A554-445D02BA72D7}">
      <dgm:prSet/>
      <dgm:spPr/>
      <dgm:t>
        <a:bodyPr/>
        <a:lstStyle/>
        <a:p>
          <a:endParaRPr lang="en-US"/>
        </a:p>
      </dgm:t>
    </dgm:pt>
    <dgm:pt modelId="{0156CF12-B01F-4685-AE8F-39EB98EB701B}">
      <dgm:prSet/>
      <dgm:spPr/>
      <dgm:t>
        <a:bodyPr/>
        <a:lstStyle/>
        <a:p>
          <a:r>
            <a:rPr lang="en-US"/>
            <a:t>NY Ultra-Low Sulfur Diesel Spot Price: 15.43</a:t>
          </a:r>
        </a:p>
      </dgm:t>
    </dgm:pt>
    <dgm:pt modelId="{1666F93B-F83A-4F0D-99E6-D1652E864B8F}" type="parTrans" cxnId="{FB5E3391-CB34-4D02-A927-308557A5986F}">
      <dgm:prSet/>
      <dgm:spPr/>
      <dgm:t>
        <a:bodyPr/>
        <a:lstStyle/>
        <a:p>
          <a:endParaRPr lang="en-US"/>
        </a:p>
      </dgm:t>
    </dgm:pt>
    <dgm:pt modelId="{A91467E6-73C6-4923-9B9E-53CECA6A5086}" type="sibTrans" cxnId="{FB5E3391-CB34-4D02-A927-308557A5986F}">
      <dgm:prSet/>
      <dgm:spPr/>
      <dgm:t>
        <a:bodyPr/>
        <a:lstStyle/>
        <a:p>
          <a:endParaRPr lang="en-US"/>
        </a:p>
      </dgm:t>
    </dgm:pt>
    <dgm:pt modelId="{7497E8CD-7DE9-45AD-BD2F-9725EC6002E2}">
      <dgm:prSet/>
      <dgm:spPr/>
      <dgm:t>
        <a:bodyPr/>
        <a:lstStyle/>
        <a:p>
          <a:r>
            <a:rPr lang="en-US"/>
            <a:t>WTI Crude Oil Spot Price: 51.15</a:t>
          </a:r>
        </a:p>
      </dgm:t>
    </dgm:pt>
    <dgm:pt modelId="{4A215327-6C95-4C4A-A5BD-7FAF6F671338}" type="parTrans" cxnId="{3406431F-A8FA-4CD6-8066-9894548D4B49}">
      <dgm:prSet/>
      <dgm:spPr/>
      <dgm:t>
        <a:bodyPr/>
        <a:lstStyle/>
        <a:p>
          <a:endParaRPr lang="en-US"/>
        </a:p>
      </dgm:t>
    </dgm:pt>
    <dgm:pt modelId="{57B911EA-5633-4EC8-9FA6-BBFE1C868D14}" type="sibTrans" cxnId="{3406431F-A8FA-4CD6-8066-9894548D4B49}">
      <dgm:prSet/>
      <dgm:spPr/>
      <dgm:t>
        <a:bodyPr/>
        <a:lstStyle/>
        <a:p>
          <a:endParaRPr lang="en-US"/>
        </a:p>
      </dgm:t>
    </dgm:pt>
    <dgm:pt modelId="{71F84A03-8D6C-4921-97F9-21CDC54A1954}">
      <dgm:prSet/>
      <dgm:spPr/>
      <dgm:t>
        <a:bodyPr/>
        <a:lstStyle/>
        <a:p>
          <a:r>
            <a:rPr lang="en-US"/>
            <a:t>Brent Crude Oil Spot Price: 15.37</a:t>
          </a:r>
        </a:p>
      </dgm:t>
    </dgm:pt>
    <dgm:pt modelId="{2740B929-E9BA-4842-9993-CA33B1B5FB10}" type="parTrans" cxnId="{A0ED3A6F-9BCE-49A8-AD6E-F6CF2F6AE0CB}">
      <dgm:prSet/>
      <dgm:spPr/>
      <dgm:t>
        <a:bodyPr/>
        <a:lstStyle/>
        <a:p>
          <a:endParaRPr lang="en-US"/>
        </a:p>
      </dgm:t>
    </dgm:pt>
    <dgm:pt modelId="{25053C7A-2D23-4CAA-B8FD-651CA3687954}" type="sibTrans" cxnId="{A0ED3A6F-9BCE-49A8-AD6E-F6CF2F6AE0CB}">
      <dgm:prSet/>
      <dgm:spPr/>
      <dgm:t>
        <a:bodyPr/>
        <a:lstStyle/>
        <a:p>
          <a:endParaRPr lang="en-US"/>
        </a:p>
      </dgm:t>
    </dgm:pt>
    <dgm:pt modelId="{AED212C3-D9D5-44F8-98D9-4113414C3966}">
      <dgm:prSet/>
      <dgm:spPr/>
      <dgm:t>
        <a:bodyPr/>
        <a:lstStyle/>
        <a:p>
          <a:r>
            <a:rPr lang="en-US"/>
            <a:t>Mid-Atlantic ULS Diesel Stocks: 3.93</a:t>
          </a:r>
        </a:p>
      </dgm:t>
    </dgm:pt>
    <dgm:pt modelId="{42F249FD-B62C-484E-81B7-DD36CA2117F3}" type="parTrans" cxnId="{688FEF05-1887-472D-820A-C3A05ED9C06A}">
      <dgm:prSet/>
      <dgm:spPr/>
      <dgm:t>
        <a:bodyPr/>
        <a:lstStyle/>
        <a:p>
          <a:endParaRPr lang="en-US"/>
        </a:p>
      </dgm:t>
    </dgm:pt>
    <dgm:pt modelId="{1D4AA08B-90B1-44B9-AF22-317E9A7C699B}" type="sibTrans" cxnId="{688FEF05-1887-472D-820A-C3A05ED9C06A}">
      <dgm:prSet/>
      <dgm:spPr/>
      <dgm:t>
        <a:bodyPr/>
        <a:lstStyle/>
        <a:p>
          <a:endParaRPr lang="en-US"/>
        </a:p>
      </dgm:t>
    </dgm:pt>
    <dgm:pt modelId="{90D3BC1C-6CB9-4B78-B4FF-FCEBA80C4CFD}">
      <dgm:prSet/>
      <dgm:spPr/>
      <dgm:t>
        <a:bodyPr/>
        <a:lstStyle/>
        <a:p>
          <a:r>
            <a:rPr lang="en-US"/>
            <a:t>Mid-Atlantic Gasoline Stocks: 11.14 </a:t>
          </a:r>
        </a:p>
      </dgm:t>
    </dgm:pt>
    <dgm:pt modelId="{A505EB64-3187-4463-8D3F-D06BE51E04C3}" type="parTrans" cxnId="{5A5F8E4D-F6C7-41E2-A3FC-F99A5EB5E0B0}">
      <dgm:prSet/>
      <dgm:spPr/>
      <dgm:t>
        <a:bodyPr/>
        <a:lstStyle/>
        <a:p>
          <a:endParaRPr lang="en-US"/>
        </a:p>
      </dgm:t>
    </dgm:pt>
    <dgm:pt modelId="{1EA5CED6-E257-4FCC-A583-FAC96A790FCF}" type="sibTrans" cxnId="{5A5F8E4D-F6C7-41E2-A3FC-F99A5EB5E0B0}">
      <dgm:prSet/>
      <dgm:spPr/>
      <dgm:t>
        <a:bodyPr/>
        <a:lstStyle/>
        <a:p>
          <a:endParaRPr lang="en-US"/>
        </a:p>
      </dgm:t>
    </dgm:pt>
    <dgm:pt modelId="{6A4CC1D1-24EF-4316-93F7-1F2008F52CE2}">
      <dgm:prSet/>
      <dgm:spPr/>
      <dgm:t>
        <a:bodyPr/>
        <a:lstStyle/>
        <a:p>
          <a:r>
            <a:rPr lang="en-US"/>
            <a:t>East Coast Gasoline Stocks: 13.11</a:t>
          </a:r>
        </a:p>
      </dgm:t>
    </dgm:pt>
    <dgm:pt modelId="{72EFBF6F-7AA0-4F69-93A8-D8E77553401A}" type="parTrans" cxnId="{46EE2483-FEC5-4E92-A270-6054AF8726A5}">
      <dgm:prSet/>
      <dgm:spPr/>
      <dgm:t>
        <a:bodyPr/>
        <a:lstStyle/>
        <a:p>
          <a:endParaRPr lang="en-US"/>
        </a:p>
      </dgm:t>
    </dgm:pt>
    <dgm:pt modelId="{CD8E8E77-9785-46A1-9544-3AF1E2453212}" type="sibTrans" cxnId="{46EE2483-FEC5-4E92-A270-6054AF8726A5}">
      <dgm:prSet/>
      <dgm:spPr/>
      <dgm:t>
        <a:bodyPr/>
        <a:lstStyle/>
        <a:p>
          <a:endParaRPr lang="en-US"/>
        </a:p>
      </dgm:t>
    </dgm:pt>
    <dgm:pt modelId="{943F7A8A-F160-478C-ACD3-156DD0703C57}">
      <dgm:prSet/>
      <dgm:spPr/>
      <dgm:t>
        <a:bodyPr/>
        <a:lstStyle/>
        <a:p>
          <a:r>
            <a:rPr lang="en-US"/>
            <a:t>East Coast Ethanol Stocks: 2.20</a:t>
          </a:r>
        </a:p>
      </dgm:t>
    </dgm:pt>
    <dgm:pt modelId="{797B293C-D455-4F32-A7C4-1FA253498C6E}" type="parTrans" cxnId="{21AA7450-B89F-496F-AEC9-56CC10BC62E3}">
      <dgm:prSet/>
      <dgm:spPr/>
      <dgm:t>
        <a:bodyPr/>
        <a:lstStyle/>
        <a:p>
          <a:endParaRPr lang="en-US"/>
        </a:p>
      </dgm:t>
    </dgm:pt>
    <dgm:pt modelId="{0EE549DC-5FDB-4C7B-A500-09EEDE941E4E}" type="sibTrans" cxnId="{21AA7450-B89F-496F-AEC9-56CC10BC62E3}">
      <dgm:prSet/>
      <dgm:spPr/>
      <dgm:t>
        <a:bodyPr/>
        <a:lstStyle/>
        <a:p>
          <a:endParaRPr lang="en-US"/>
        </a:p>
      </dgm:t>
    </dgm:pt>
    <dgm:pt modelId="{4643D760-F329-4A8D-9984-A41163F14FF0}">
      <dgm:prSet/>
      <dgm:spPr/>
      <dgm:t>
        <a:bodyPr/>
        <a:lstStyle/>
        <a:p>
          <a:r>
            <a:rPr lang="en-US"/>
            <a:t>East Coast Jet Fuels Stocks: 1.64</a:t>
          </a:r>
        </a:p>
      </dgm:t>
    </dgm:pt>
    <dgm:pt modelId="{7F4956CC-D16C-4E16-A2A3-8BB507A6E2AB}" type="parTrans" cxnId="{FE889762-1716-4901-B176-12866E24DC39}">
      <dgm:prSet/>
      <dgm:spPr/>
      <dgm:t>
        <a:bodyPr/>
        <a:lstStyle/>
        <a:p>
          <a:endParaRPr lang="en-US"/>
        </a:p>
      </dgm:t>
    </dgm:pt>
    <dgm:pt modelId="{3F140DC3-E4E6-4B1C-A07E-571B5F37B90C}" type="sibTrans" cxnId="{FE889762-1716-4901-B176-12866E24DC39}">
      <dgm:prSet/>
      <dgm:spPr/>
      <dgm:t>
        <a:bodyPr/>
        <a:lstStyle/>
        <a:p>
          <a:endParaRPr lang="en-US"/>
        </a:p>
      </dgm:t>
    </dgm:pt>
    <dgm:pt modelId="{35712EF2-2C60-4C12-805A-AB72F70C2127}">
      <dgm:prSet/>
      <dgm:spPr/>
      <dgm:t>
        <a:bodyPr/>
        <a:lstStyle/>
        <a:p>
          <a:r>
            <a:rPr lang="en-US"/>
            <a:t>U.S. Gasoline Stocks: 5.20</a:t>
          </a:r>
        </a:p>
      </dgm:t>
    </dgm:pt>
    <dgm:pt modelId="{31B74A7E-E62F-461F-9C72-81F590540FD7}" type="parTrans" cxnId="{3A333314-D84F-407D-AD5E-6A4DFF097B89}">
      <dgm:prSet/>
      <dgm:spPr/>
      <dgm:t>
        <a:bodyPr/>
        <a:lstStyle/>
        <a:p>
          <a:endParaRPr lang="en-US"/>
        </a:p>
      </dgm:t>
    </dgm:pt>
    <dgm:pt modelId="{C7DF1FAF-3DEC-4D7E-9D74-FF43A5F0A851}" type="sibTrans" cxnId="{3A333314-D84F-407D-AD5E-6A4DFF097B89}">
      <dgm:prSet/>
      <dgm:spPr/>
      <dgm:t>
        <a:bodyPr/>
        <a:lstStyle/>
        <a:p>
          <a:endParaRPr lang="en-US"/>
        </a:p>
      </dgm:t>
    </dgm:pt>
    <dgm:pt modelId="{ACBE44B0-4E16-43C5-8B46-51C8701C2C6C}">
      <dgm:prSet/>
      <dgm:spPr/>
      <dgm:t>
        <a:bodyPr/>
        <a:lstStyle/>
        <a:p>
          <a:r>
            <a:rPr lang="en-US"/>
            <a:t>U.S. Crude Oil Stocks: 3.05</a:t>
          </a:r>
        </a:p>
      </dgm:t>
    </dgm:pt>
    <dgm:pt modelId="{7FDA8669-19BB-42D0-9ACA-15AAD063A042}" type="parTrans" cxnId="{E26E77C5-452C-4D55-B6CA-40F32E68D240}">
      <dgm:prSet/>
      <dgm:spPr/>
      <dgm:t>
        <a:bodyPr/>
        <a:lstStyle/>
        <a:p>
          <a:endParaRPr lang="en-US"/>
        </a:p>
      </dgm:t>
    </dgm:pt>
    <dgm:pt modelId="{5732DEFC-2345-4DFB-96B8-C806208A0F1A}" type="sibTrans" cxnId="{E26E77C5-452C-4D55-B6CA-40F32E68D240}">
      <dgm:prSet/>
      <dgm:spPr/>
      <dgm:t>
        <a:bodyPr/>
        <a:lstStyle/>
        <a:p>
          <a:endParaRPr lang="en-US"/>
        </a:p>
      </dgm:t>
    </dgm:pt>
    <dgm:pt modelId="{7974781A-54A7-4844-A7E4-664CAE981E81}" type="pres">
      <dgm:prSet presAssocID="{4675623B-3971-459D-81BB-668567DEE06D}" presName="vert0" presStyleCnt="0">
        <dgm:presLayoutVars>
          <dgm:dir/>
          <dgm:animOne val="branch"/>
          <dgm:animLvl val="lvl"/>
        </dgm:presLayoutVars>
      </dgm:prSet>
      <dgm:spPr/>
    </dgm:pt>
    <dgm:pt modelId="{3040D1DF-D2CA-914F-BA4A-BA36022E01CA}" type="pres">
      <dgm:prSet presAssocID="{978A2B6B-B56B-4530-B0C3-EB2AF9661C80}" presName="thickLine" presStyleLbl="alignNode1" presStyleIdx="0" presStyleCnt="16"/>
      <dgm:spPr/>
    </dgm:pt>
    <dgm:pt modelId="{593D940A-659A-7644-93AD-9B78CD8474E7}" type="pres">
      <dgm:prSet presAssocID="{978A2B6B-B56B-4530-B0C3-EB2AF9661C80}" presName="horz1" presStyleCnt="0"/>
      <dgm:spPr/>
    </dgm:pt>
    <dgm:pt modelId="{A2A1B253-B66B-DD46-9782-275F8F5FB517}" type="pres">
      <dgm:prSet presAssocID="{978A2B6B-B56B-4530-B0C3-EB2AF9661C80}" presName="tx1" presStyleLbl="revTx" presStyleIdx="0" presStyleCnt="16"/>
      <dgm:spPr/>
    </dgm:pt>
    <dgm:pt modelId="{BE6BC090-D8A1-3342-89A5-254E91A8EA18}" type="pres">
      <dgm:prSet presAssocID="{978A2B6B-B56B-4530-B0C3-EB2AF9661C80}" presName="vert1" presStyleCnt="0"/>
      <dgm:spPr/>
    </dgm:pt>
    <dgm:pt modelId="{C15AE787-AD8E-CD49-9844-432C082AC09D}" type="pres">
      <dgm:prSet presAssocID="{D1AE2CF9-54CA-4A72-A773-6827B64E6E58}" presName="thickLine" presStyleLbl="alignNode1" presStyleIdx="1" presStyleCnt="16"/>
      <dgm:spPr/>
    </dgm:pt>
    <dgm:pt modelId="{FD54E380-5ECE-504D-BAD3-7335406BFFC5}" type="pres">
      <dgm:prSet presAssocID="{D1AE2CF9-54CA-4A72-A773-6827B64E6E58}" presName="horz1" presStyleCnt="0"/>
      <dgm:spPr/>
    </dgm:pt>
    <dgm:pt modelId="{56F1319B-3A87-0947-8EBD-825472172A8A}" type="pres">
      <dgm:prSet presAssocID="{D1AE2CF9-54CA-4A72-A773-6827B64E6E58}" presName="tx1" presStyleLbl="revTx" presStyleIdx="1" presStyleCnt="16"/>
      <dgm:spPr/>
    </dgm:pt>
    <dgm:pt modelId="{47E4BA6E-0D7D-AD4C-A1F9-895A7F372661}" type="pres">
      <dgm:prSet presAssocID="{D1AE2CF9-54CA-4A72-A773-6827B64E6E58}" presName="vert1" presStyleCnt="0"/>
      <dgm:spPr/>
    </dgm:pt>
    <dgm:pt modelId="{DE2F1322-2258-4E4F-8D08-188EDE8A1F85}" type="pres">
      <dgm:prSet presAssocID="{5B29BA5C-4CD2-4638-8353-5E7DAC8844C6}" presName="thickLine" presStyleLbl="alignNode1" presStyleIdx="2" presStyleCnt="16"/>
      <dgm:spPr/>
    </dgm:pt>
    <dgm:pt modelId="{9971E262-F8E0-F544-A57E-9B194A24EE99}" type="pres">
      <dgm:prSet presAssocID="{5B29BA5C-4CD2-4638-8353-5E7DAC8844C6}" presName="horz1" presStyleCnt="0"/>
      <dgm:spPr/>
    </dgm:pt>
    <dgm:pt modelId="{F53FAF09-5424-364C-BE39-35706DF4C022}" type="pres">
      <dgm:prSet presAssocID="{5B29BA5C-4CD2-4638-8353-5E7DAC8844C6}" presName="tx1" presStyleLbl="revTx" presStyleIdx="2" presStyleCnt="16"/>
      <dgm:spPr/>
    </dgm:pt>
    <dgm:pt modelId="{DC4583B6-E201-0642-B524-A4875E4C3D54}" type="pres">
      <dgm:prSet presAssocID="{5B29BA5C-4CD2-4638-8353-5E7DAC8844C6}" presName="vert1" presStyleCnt="0"/>
      <dgm:spPr/>
    </dgm:pt>
    <dgm:pt modelId="{FB2AE022-F207-3C4A-9CC1-4C1B245A54D0}" type="pres">
      <dgm:prSet presAssocID="{36C1F7EB-C55F-4249-B350-CE2956B2C2E7}" presName="thickLine" presStyleLbl="alignNode1" presStyleIdx="3" presStyleCnt="16"/>
      <dgm:spPr/>
    </dgm:pt>
    <dgm:pt modelId="{6BADFDFE-15C7-824D-AEA0-0CA9A70477BC}" type="pres">
      <dgm:prSet presAssocID="{36C1F7EB-C55F-4249-B350-CE2956B2C2E7}" presName="horz1" presStyleCnt="0"/>
      <dgm:spPr/>
    </dgm:pt>
    <dgm:pt modelId="{65E53E6A-3554-594A-BCBE-B5B626ED5684}" type="pres">
      <dgm:prSet presAssocID="{36C1F7EB-C55F-4249-B350-CE2956B2C2E7}" presName="tx1" presStyleLbl="revTx" presStyleIdx="3" presStyleCnt="16"/>
      <dgm:spPr/>
    </dgm:pt>
    <dgm:pt modelId="{761CFA0A-FC86-8A4D-B204-918AC1B6954B}" type="pres">
      <dgm:prSet presAssocID="{36C1F7EB-C55F-4249-B350-CE2956B2C2E7}" presName="vert1" presStyleCnt="0"/>
      <dgm:spPr/>
    </dgm:pt>
    <dgm:pt modelId="{0F496A03-9C63-0E4A-B60F-8861B2EBC2EB}" type="pres">
      <dgm:prSet presAssocID="{16B7A23B-0786-4312-84CD-B1450730433A}" presName="thickLine" presStyleLbl="alignNode1" presStyleIdx="4" presStyleCnt="16"/>
      <dgm:spPr/>
    </dgm:pt>
    <dgm:pt modelId="{789741A2-7F62-4C4D-8F17-756C1182A892}" type="pres">
      <dgm:prSet presAssocID="{16B7A23B-0786-4312-84CD-B1450730433A}" presName="horz1" presStyleCnt="0"/>
      <dgm:spPr/>
    </dgm:pt>
    <dgm:pt modelId="{9641ACE1-3D4B-0541-894A-95F1DAD9C035}" type="pres">
      <dgm:prSet presAssocID="{16B7A23B-0786-4312-84CD-B1450730433A}" presName="tx1" presStyleLbl="revTx" presStyleIdx="4" presStyleCnt="16"/>
      <dgm:spPr/>
    </dgm:pt>
    <dgm:pt modelId="{EFAF80C3-CF9A-184F-A4B4-5894B19DC3DA}" type="pres">
      <dgm:prSet presAssocID="{16B7A23B-0786-4312-84CD-B1450730433A}" presName="vert1" presStyleCnt="0"/>
      <dgm:spPr/>
    </dgm:pt>
    <dgm:pt modelId="{CD65D42C-1045-F842-9AEF-8E8A29BC3F78}" type="pres">
      <dgm:prSet presAssocID="{36034BBF-C4E9-4D16-A86F-7C4E14D8BE29}" presName="thickLine" presStyleLbl="alignNode1" presStyleIdx="5" presStyleCnt="16"/>
      <dgm:spPr/>
    </dgm:pt>
    <dgm:pt modelId="{CD06B5CF-05EE-C04E-8FD6-825C41F064F6}" type="pres">
      <dgm:prSet presAssocID="{36034BBF-C4E9-4D16-A86F-7C4E14D8BE29}" presName="horz1" presStyleCnt="0"/>
      <dgm:spPr/>
    </dgm:pt>
    <dgm:pt modelId="{3C6381A2-2D99-C749-947F-B4FDD801F8D1}" type="pres">
      <dgm:prSet presAssocID="{36034BBF-C4E9-4D16-A86F-7C4E14D8BE29}" presName="tx1" presStyleLbl="revTx" presStyleIdx="5" presStyleCnt="16"/>
      <dgm:spPr/>
    </dgm:pt>
    <dgm:pt modelId="{8368DF20-02B7-194E-8C9D-3100FDCB8814}" type="pres">
      <dgm:prSet presAssocID="{36034BBF-C4E9-4D16-A86F-7C4E14D8BE29}" presName="vert1" presStyleCnt="0"/>
      <dgm:spPr/>
    </dgm:pt>
    <dgm:pt modelId="{66254B93-6F4C-0545-8A31-8B33E2B4FCC1}" type="pres">
      <dgm:prSet presAssocID="{0156CF12-B01F-4685-AE8F-39EB98EB701B}" presName="thickLine" presStyleLbl="alignNode1" presStyleIdx="6" presStyleCnt="16"/>
      <dgm:spPr/>
    </dgm:pt>
    <dgm:pt modelId="{F66BDDBE-7BF8-9C43-A079-F01D6DC353D9}" type="pres">
      <dgm:prSet presAssocID="{0156CF12-B01F-4685-AE8F-39EB98EB701B}" presName="horz1" presStyleCnt="0"/>
      <dgm:spPr/>
    </dgm:pt>
    <dgm:pt modelId="{855D334F-DC45-844F-AA72-A7CAA36AF7C6}" type="pres">
      <dgm:prSet presAssocID="{0156CF12-B01F-4685-AE8F-39EB98EB701B}" presName="tx1" presStyleLbl="revTx" presStyleIdx="6" presStyleCnt="16"/>
      <dgm:spPr/>
    </dgm:pt>
    <dgm:pt modelId="{6C9E6A7A-32AA-5646-9EA7-9C47C1C6B076}" type="pres">
      <dgm:prSet presAssocID="{0156CF12-B01F-4685-AE8F-39EB98EB701B}" presName="vert1" presStyleCnt="0"/>
      <dgm:spPr/>
    </dgm:pt>
    <dgm:pt modelId="{DF7B6BB4-E5AA-FE45-962B-974B7C236E0C}" type="pres">
      <dgm:prSet presAssocID="{7497E8CD-7DE9-45AD-BD2F-9725EC6002E2}" presName="thickLine" presStyleLbl="alignNode1" presStyleIdx="7" presStyleCnt="16"/>
      <dgm:spPr/>
    </dgm:pt>
    <dgm:pt modelId="{AE9F951B-F2FD-9349-80AC-73F5954CCF05}" type="pres">
      <dgm:prSet presAssocID="{7497E8CD-7DE9-45AD-BD2F-9725EC6002E2}" presName="horz1" presStyleCnt="0"/>
      <dgm:spPr/>
    </dgm:pt>
    <dgm:pt modelId="{57E8CC34-0273-884C-A2B3-0D49F9016AE5}" type="pres">
      <dgm:prSet presAssocID="{7497E8CD-7DE9-45AD-BD2F-9725EC6002E2}" presName="tx1" presStyleLbl="revTx" presStyleIdx="7" presStyleCnt="16"/>
      <dgm:spPr/>
    </dgm:pt>
    <dgm:pt modelId="{D81C8843-31B4-B844-A066-375174EAD009}" type="pres">
      <dgm:prSet presAssocID="{7497E8CD-7DE9-45AD-BD2F-9725EC6002E2}" presName="vert1" presStyleCnt="0"/>
      <dgm:spPr/>
    </dgm:pt>
    <dgm:pt modelId="{D1976B70-0ED3-1542-A4D8-C6D4E0D83891}" type="pres">
      <dgm:prSet presAssocID="{71F84A03-8D6C-4921-97F9-21CDC54A1954}" presName="thickLine" presStyleLbl="alignNode1" presStyleIdx="8" presStyleCnt="16"/>
      <dgm:spPr/>
    </dgm:pt>
    <dgm:pt modelId="{DC20AE95-0C56-9742-8880-85874A867CA6}" type="pres">
      <dgm:prSet presAssocID="{71F84A03-8D6C-4921-97F9-21CDC54A1954}" presName="horz1" presStyleCnt="0"/>
      <dgm:spPr/>
    </dgm:pt>
    <dgm:pt modelId="{A204F9B5-29B3-AE49-96C0-DEE46CBAB937}" type="pres">
      <dgm:prSet presAssocID="{71F84A03-8D6C-4921-97F9-21CDC54A1954}" presName="tx1" presStyleLbl="revTx" presStyleIdx="8" presStyleCnt="16"/>
      <dgm:spPr/>
    </dgm:pt>
    <dgm:pt modelId="{1CF74BFF-AC27-4A4E-BA06-C605FFD203DD}" type="pres">
      <dgm:prSet presAssocID="{71F84A03-8D6C-4921-97F9-21CDC54A1954}" presName="vert1" presStyleCnt="0"/>
      <dgm:spPr/>
    </dgm:pt>
    <dgm:pt modelId="{EB517EFD-7E23-3040-92A9-E70FB45C6425}" type="pres">
      <dgm:prSet presAssocID="{AED212C3-D9D5-44F8-98D9-4113414C3966}" presName="thickLine" presStyleLbl="alignNode1" presStyleIdx="9" presStyleCnt="16"/>
      <dgm:spPr/>
    </dgm:pt>
    <dgm:pt modelId="{00308215-F1D3-FB45-ACD5-B8FC9AA5C5A7}" type="pres">
      <dgm:prSet presAssocID="{AED212C3-D9D5-44F8-98D9-4113414C3966}" presName="horz1" presStyleCnt="0"/>
      <dgm:spPr/>
    </dgm:pt>
    <dgm:pt modelId="{D69F7AC9-7404-B045-8F81-40D616FA8F94}" type="pres">
      <dgm:prSet presAssocID="{AED212C3-D9D5-44F8-98D9-4113414C3966}" presName="tx1" presStyleLbl="revTx" presStyleIdx="9" presStyleCnt="16"/>
      <dgm:spPr/>
    </dgm:pt>
    <dgm:pt modelId="{8E301CB3-B22B-0449-8E19-8F10A40186DF}" type="pres">
      <dgm:prSet presAssocID="{AED212C3-D9D5-44F8-98D9-4113414C3966}" presName="vert1" presStyleCnt="0"/>
      <dgm:spPr/>
    </dgm:pt>
    <dgm:pt modelId="{3B6BACAE-3E64-784C-9FCE-A02E2E159B06}" type="pres">
      <dgm:prSet presAssocID="{90D3BC1C-6CB9-4B78-B4FF-FCEBA80C4CFD}" presName="thickLine" presStyleLbl="alignNode1" presStyleIdx="10" presStyleCnt="16"/>
      <dgm:spPr/>
    </dgm:pt>
    <dgm:pt modelId="{E89089E7-E1E1-4541-B47B-6063395B6CF0}" type="pres">
      <dgm:prSet presAssocID="{90D3BC1C-6CB9-4B78-B4FF-FCEBA80C4CFD}" presName="horz1" presStyleCnt="0"/>
      <dgm:spPr/>
    </dgm:pt>
    <dgm:pt modelId="{32F59F5F-6B95-364C-9C68-F4FCEA1589DA}" type="pres">
      <dgm:prSet presAssocID="{90D3BC1C-6CB9-4B78-B4FF-FCEBA80C4CFD}" presName="tx1" presStyleLbl="revTx" presStyleIdx="10" presStyleCnt="16"/>
      <dgm:spPr/>
    </dgm:pt>
    <dgm:pt modelId="{E130778A-8E82-514C-BF8E-B822630EBC3D}" type="pres">
      <dgm:prSet presAssocID="{90D3BC1C-6CB9-4B78-B4FF-FCEBA80C4CFD}" presName="vert1" presStyleCnt="0"/>
      <dgm:spPr/>
    </dgm:pt>
    <dgm:pt modelId="{AD3C5F62-70F3-FE4B-9213-88DC1AD43C6C}" type="pres">
      <dgm:prSet presAssocID="{6A4CC1D1-24EF-4316-93F7-1F2008F52CE2}" presName="thickLine" presStyleLbl="alignNode1" presStyleIdx="11" presStyleCnt="16"/>
      <dgm:spPr/>
    </dgm:pt>
    <dgm:pt modelId="{D7033F27-A6EB-124B-9E77-19D637745EE2}" type="pres">
      <dgm:prSet presAssocID="{6A4CC1D1-24EF-4316-93F7-1F2008F52CE2}" presName="horz1" presStyleCnt="0"/>
      <dgm:spPr/>
    </dgm:pt>
    <dgm:pt modelId="{A46E7B32-1B00-7F4C-B47A-BD485341C662}" type="pres">
      <dgm:prSet presAssocID="{6A4CC1D1-24EF-4316-93F7-1F2008F52CE2}" presName="tx1" presStyleLbl="revTx" presStyleIdx="11" presStyleCnt="16"/>
      <dgm:spPr/>
    </dgm:pt>
    <dgm:pt modelId="{FA4212B6-7E21-084E-802F-911BFB29C66F}" type="pres">
      <dgm:prSet presAssocID="{6A4CC1D1-24EF-4316-93F7-1F2008F52CE2}" presName="vert1" presStyleCnt="0"/>
      <dgm:spPr/>
    </dgm:pt>
    <dgm:pt modelId="{BB1F55A4-AA59-F145-8426-934D24439060}" type="pres">
      <dgm:prSet presAssocID="{943F7A8A-F160-478C-ACD3-156DD0703C57}" presName="thickLine" presStyleLbl="alignNode1" presStyleIdx="12" presStyleCnt="16"/>
      <dgm:spPr/>
    </dgm:pt>
    <dgm:pt modelId="{D4BF0C57-4497-274C-A8E9-C86F23979846}" type="pres">
      <dgm:prSet presAssocID="{943F7A8A-F160-478C-ACD3-156DD0703C57}" presName="horz1" presStyleCnt="0"/>
      <dgm:spPr/>
    </dgm:pt>
    <dgm:pt modelId="{1D6E6B9E-8776-014C-97CF-638532B3356E}" type="pres">
      <dgm:prSet presAssocID="{943F7A8A-F160-478C-ACD3-156DD0703C57}" presName="tx1" presStyleLbl="revTx" presStyleIdx="12" presStyleCnt="16"/>
      <dgm:spPr/>
    </dgm:pt>
    <dgm:pt modelId="{D376D258-97F3-114B-97C6-3F12A4C9591B}" type="pres">
      <dgm:prSet presAssocID="{943F7A8A-F160-478C-ACD3-156DD0703C57}" presName="vert1" presStyleCnt="0"/>
      <dgm:spPr/>
    </dgm:pt>
    <dgm:pt modelId="{65DFACBF-9C4F-3C4B-87A5-72B78EB0F51C}" type="pres">
      <dgm:prSet presAssocID="{4643D760-F329-4A8D-9984-A41163F14FF0}" presName="thickLine" presStyleLbl="alignNode1" presStyleIdx="13" presStyleCnt="16"/>
      <dgm:spPr/>
    </dgm:pt>
    <dgm:pt modelId="{AEF1CAED-05CD-C84B-8A52-D19EC9141CAC}" type="pres">
      <dgm:prSet presAssocID="{4643D760-F329-4A8D-9984-A41163F14FF0}" presName="horz1" presStyleCnt="0"/>
      <dgm:spPr/>
    </dgm:pt>
    <dgm:pt modelId="{079703DC-5462-3F45-97DC-3AFFFE7DE516}" type="pres">
      <dgm:prSet presAssocID="{4643D760-F329-4A8D-9984-A41163F14FF0}" presName="tx1" presStyleLbl="revTx" presStyleIdx="13" presStyleCnt="16"/>
      <dgm:spPr/>
    </dgm:pt>
    <dgm:pt modelId="{F209F44A-2C1E-A24D-906A-1A00D5D1708A}" type="pres">
      <dgm:prSet presAssocID="{4643D760-F329-4A8D-9984-A41163F14FF0}" presName="vert1" presStyleCnt="0"/>
      <dgm:spPr/>
    </dgm:pt>
    <dgm:pt modelId="{627E6FEB-38E9-6245-A3C6-09379DF1D967}" type="pres">
      <dgm:prSet presAssocID="{35712EF2-2C60-4C12-805A-AB72F70C2127}" presName="thickLine" presStyleLbl="alignNode1" presStyleIdx="14" presStyleCnt="16"/>
      <dgm:spPr/>
    </dgm:pt>
    <dgm:pt modelId="{73249751-9583-0E43-88D3-B8E2D5E061AB}" type="pres">
      <dgm:prSet presAssocID="{35712EF2-2C60-4C12-805A-AB72F70C2127}" presName="horz1" presStyleCnt="0"/>
      <dgm:spPr/>
    </dgm:pt>
    <dgm:pt modelId="{8B700A08-FF54-044A-ACBC-A5B39F3753AE}" type="pres">
      <dgm:prSet presAssocID="{35712EF2-2C60-4C12-805A-AB72F70C2127}" presName="tx1" presStyleLbl="revTx" presStyleIdx="14" presStyleCnt="16"/>
      <dgm:spPr/>
    </dgm:pt>
    <dgm:pt modelId="{1401FAF3-62A1-7E43-8CFD-DF86C3CD66EF}" type="pres">
      <dgm:prSet presAssocID="{35712EF2-2C60-4C12-805A-AB72F70C2127}" presName="vert1" presStyleCnt="0"/>
      <dgm:spPr/>
    </dgm:pt>
    <dgm:pt modelId="{D5CBFA37-2347-4340-BEB9-1AEDD98C8860}" type="pres">
      <dgm:prSet presAssocID="{ACBE44B0-4E16-43C5-8B46-51C8701C2C6C}" presName="thickLine" presStyleLbl="alignNode1" presStyleIdx="15" presStyleCnt="16"/>
      <dgm:spPr/>
    </dgm:pt>
    <dgm:pt modelId="{AC546350-1087-2845-BC8C-1CFE418D2BC7}" type="pres">
      <dgm:prSet presAssocID="{ACBE44B0-4E16-43C5-8B46-51C8701C2C6C}" presName="horz1" presStyleCnt="0"/>
      <dgm:spPr/>
    </dgm:pt>
    <dgm:pt modelId="{D4059C8B-1065-974B-9CDA-CAB005B221DA}" type="pres">
      <dgm:prSet presAssocID="{ACBE44B0-4E16-43C5-8B46-51C8701C2C6C}" presName="tx1" presStyleLbl="revTx" presStyleIdx="15" presStyleCnt="16"/>
      <dgm:spPr/>
    </dgm:pt>
    <dgm:pt modelId="{42706939-CE7A-1245-BD85-5DBE7646E8AF}" type="pres">
      <dgm:prSet presAssocID="{ACBE44B0-4E16-43C5-8B46-51C8701C2C6C}" presName="vert1" presStyleCnt="0"/>
      <dgm:spPr/>
    </dgm:pt>
  </dgm:ptLst>
  <dgm:cxnLst>
    <dgm:cxn modelId="{688FEF05-1887-472D-820A-C3A05ED9C06A}" srcId="{4675623B-3971-459D-81BB-668567DEE06D}" destId="{AED212C3-D9D5-44F8-98D9-4113414C3966}" srcOrd="9" destOrd="0" parTransId="{42F249FD-B62C-484E-81B7-DD36CA2117F3}" sibTransId="{1D4AA08B-90B1-44B9-AF22-317E9A7C699B}"/>
    <dgm:cxn modelId="{299BAD07-CC3B-0345-B7CD-EB1676A47370}" type="presOf" srcId="{4675623B-3971-459D-81BB-668567DEE06D}" destId="{7974781A-54A7-4844-A7E4-664CAE981E81}" srcOrd="0" destOrd="0" presId="urn:microsoft.com/office/officeart/2008/layout/LinedList"/>
    <dgm:cxn modelId="{49E44609-3C90-4846-ABE9-FF7808BDE90D}" type="presOf" srcId="{AED212C3-D9D5-44F8-98D9-4113414C3966}" destId="{D69F7AC9-7404-B045-8F81-40D616FA8F94}" srcOrd="0" destOrd="0" presId="urn:microsoft.com/office/officeart/2008/layout/LinedList"/>
    <dgm:cxn modelId="{3C9DF610-C077-4C14-B9AA-ECB2B51F27FA}" srcId="{4675623B-3971-459D-81BB-668567DEE06D}" destId="{16B7A23B-0786-4312-84CD-B1450730433A}" srcOrd="4" destOrd="0" parTransId="{B28A47BD-C48E-4DB7-8B47-07C56FF4EB74}" sibTransId="{9DA88A96-A397-407C-B4B1-49B11601AFEA}"/>
    <dgm:cxn modelId="{3A333314-D84F-407D-AD5E-6A4DFF097B89}" srcId="{4675623B-3971-459D-81BB-668567DEE06D}" destId="{35712EF2-2C60-4C12-805A-AB72F70C2127}" srcOrd="14" destOrd="0" parTransId="{31B74A7E-E62F-461F-9C72-81F590540FD7}" sibTransId="{C7DF1FAF-3DEC-4D7E-9D74-FF43A5F0A851}"/>
    <dgm:cxn modelId="{D0FB5B1D-6A08-4BB7-A027-DB4DF6069B8C}" srcId="{4675623B-3971-459D-81BB-668567DEE06D}" destId="{D1AE2CF9-54CA-4A72-A773-6827B64E6E58}" srcOrd="1" destOrd="0" parTransId="{473DEE77-36F6-4AF4-A3E1-E8072111C99B}" sibTransId="{135BD7A3-A6FD-42DD-B814-2BDA69B62E42}"/>
    <dgm:cxn modelId="{3406431F-A8FA-4CD6-8066-9894548D4B49}" srcId="{4675623B-3971-459D-81BB-668567DEE06D}" destId="{7497E8CD-7DE9-45AD-BD2F-9725EC6002E2}" srcOrd="7" destOrd="0" parTransId="{4A215327-6C95-4C4A-A5BD-7FAF6F671338}" sibTransId="{57B911EA-5633-4EC8-9FA6-BBFE1C868D14}"/>
    <dgm:cxn modelId="{5A61EC2D-ACBE-464C-947A-2EF60FD5D76B}" type="presOf" srcId="{978A2B6B-B56B-4530-B0C3-EB2AF9661C80}" destId="{A2A1B253-B66B-DD46-9782-275F8F5FB517}" srcOrd="0" destOrd="0" presId="urn:microsoft.com/office/officeart/2008/layout/LinedList"/>
    <dgm:cxn modelId="{1C34EC36-1529-7C49-A089-31904C6BA4DF}" type="presOf" srcId="{36034BBF-C4E9-4D16-A86F-7C4E14D8BE29}" destId="{3C6381A2-2D99-C749-947F-B4FDD801F8D1}" srcOrd="0" destOrd="0" presId="urn:microsoft.com/office/officeart/2008/layout/LinedList"/>
    <dgm:cxn modelId="{5A5F8E4D-F6C7-41E2-A3FC-F99A5EB5E0B0}" srcId="{4675623B-3971-459D-81BB-668567DEE06D}" destId="{90D3BC1C-6CB9-4B78-B4FF-FCEBA80C4CFD}" srcOrd="10" destOrd="0" parTransId="{A505EB64-3187-4463-8D3F-D06BE51E04C3}" sibTransId="{1EA5CED6-E257-4FCC-A583-FAC96A790FCF}"/>
    <dgm:cxn modelId="{21AA7450-B89F-496F-AEC9-56CC10BC62E3}" srcId="{4675623B-3971-459D-81BB-668567DEE06D}" destId="{943F7A8A-F160-478C-ACD3-156DD0703C57}" srcOrd="12" destOrd="0" parTransId="{797B293C-D455-4F32-A7C4-1FA253498C6E}" sibTransId="{0EE549DC-5FDB-4C7B-A500-09EEDE941E4E}"/>
    <dgm:cxn modelId="{E37D505B-B0FE-463A-B867-DFD158A05ED9}" srcId="{4675623B-3971-459D-81BB-668567DEE06D}" destId="{5B29BA5C-4CD2-4638-8353-5E7DAC8844C6}" srcOrd="2" destOrd="0" parTransId="{6F788641-BFBA-47CB-8F4C-E98AD31A1DE5}" sibTransId="{BAE8BEC2-3C57-4374-BF73-44F8868B3BC0}"/>
    <dgm:cxn modelId="{FE889762-1716-4901-B176-12866E24DC39}" srcId="{4675623B-3971-459D-81BB-668567DEE06D}" destId="{4643D760-F329-4A8D-9984-A41163F14FF0}" srcOrd="13" destOrd="0" parTransId="{7F4956CC-D16C-4E16-A2A3-8BB507A6E2AB}" sibTransId="{3F140DC3-E4E6-4B1C-A07E-571B5F37B90C}"/>
    <dgm:cxn modelId="{092CCB65-A5A3-5344-8A3F-BB312F9516B8}" type="presOf" srcId="{35712EF2-2C60-4C12-805A-AB72F70C2127}" destId="{8B700A08-FF54-044A-ACBC-A5B39F3753AE}" srcOrd="0" destOrd="0" presId="urn:microsoft.com/office/officeart/2008/layout/LinedList"/>
    <dgm:cxn modelId="{A0ED3A6F-9BCE-49A8-AD6E-F6CF2F6AE0CB}" srcId="{4675623B-3971-459D-81BB-668567DEE06D}" destId="{71F84A03-8D6C-4921-97F9-21CDC54A1954}" srcOrd="8" destOrd="0" parTransId="{2740B929-E9BA-4842-9993-CA33B1B5FB10}" sibTransId="{25053C7A-2D23-4CAA-B8FD-651CA3687954}"/>
    <dgm:cxn modelId="{46EE2483-FEC5-4E92-A270-6054AF8726A5}" srcId="{4675623B-3971-459D-81BB-668567DEE06D}" destId="{6A4CC1D1-24EF-4316-93F7-1F2008F52CE2}" srcOrd="11" destOrd="0" parTransId="{72EFBF6F-7AA0-4F69-93A8-D8E77553401A}" sibTransId="{CD8E8E77-9785-46A1-9544-3AF1E2453212}"/>
    <dgm:cxn modelId="{5AC9AF83-7ADB-4B15-97AE-D5E15D10A72D}" srcId="{4675623B-3971-459D-81BB-668567DEE06D}" destId="{978A2B6B-B56B-4530-B0C3-EB2AF9661C80}" srcOrd="0" destOrd="0" parTransId="{8F8C7D64-42BB-4AFF-B828-644997F8BA57}" sibTransId="{6304FC6E-7A70-44BD-A282-00D4EEB8DE7E}"/>
    <dgm:cxn modelId="{C9ECEA84-8658-814C-A98C-C820FE5B887C}" type="presOf" srcId="{D1AE2CF9-54CA-4A72-A773-6827B64E6E58}" destId="{56F1319B-3A87-0947-8EBD-825472172A8A}" srcOrd="0" destOrd="0" presId="urn:microsoft.com/office/officeart/2008/layout/LinedList"/>
    <dgm:cxn modelId="{7E4F6F8B-B8AB-1745-9A0F-8BF778BC2226}" type="presOf" srcId="{6A4CC1D1-24EF-4316-93F7-1F2008F52CE2}" destId="{A46E7B32-1B00-7F4C-B47A-BD485341C662}" srcOrd="0" destOrd="0" presId="urn:microsoft.com/office/officeart/2008/layout/LinedList"/>
    <dgm:cxn modelId="{FB5E3391-CB34-4D02-A927-308557A5986F}" srcId="{4675623B-3971-459D-81BB-668567DEE06D}" destId="{0156CF12-B01F-4685-AE8F-39EB98EB701B}" srcOrd="6" destOrd="0" parTransId="{1666F93B-F83A-4F0D-99E6-D1652E864B8F}" sibTransId="{A91467E6-73C6-4923-9B9E-53CECA6A5086}"/>
    <dgm:cxn modelId="{141B04AE-86F7-4899-A554-445D02BA72D7}" srcId="{4675623B-3971-459D-81BB-668567DEE06D}" destId="{36034BBF-C4E9-4D16-A86F-7C4E14D8BE29}" srcOrd="5" destOrd="0" parTransId="{8DD5FE9C-4802-4EC1-88C4-7C8C78BC8C8E}" sibTransId="{983980E5-5371-45A2-9B23-E001FA4114C3}"/>
    <dgm:cxn modelId="{F9138AB0-C4C6-814D-BD8E-1BECC54414EF}" type="presOf" srcId="{7497E8CD-7DE9-45AD-BD2F-9725EC6002E2}" destId="{57E8CC34-0273-884C-A2B3-0D49F9016AE5}" srcOrd="0" destOrd="0" presId="urn:microsoft.com/office/officeart/2008/layout/LinedList"/>
    <dgm:cxn modelId="{B7F7A1B5-94A0-7E4A-B6CD-D74A2CBDFD82}" type="presOf" srcId="{ACBE44B0-4E16-43C5-8B46-51C8701C2C6C}" destId="{D4059C8B-1065-974B-9CDA-CAB005B221DA}" srcOrd="0" destOrd="0" presId="urn:microsoft.com/office/officeart/2008/layout/LinedList"/>
    <dgm:cxn modelId="{4DE9FEB8-2307-D247-9C3D-B921F10EA1F8}" type="presOf" srcId="{90D3BC1C-6CB9-4B78-B4FF-FCEBA80C4CFD}" destId="{32F59F5F-6B95-364C-9C68-F4FCEA1589DA}" srcOrd="0" destOrd="0" presId="urn:microsoft.com/office/officeart/2008/layout/LinedList"/>
    <dgm:cxn modelId="{E52E51B9-CFA6-B74A-BC71-91E6C2811CF6}" type="presOf" srcId="{943F7A8A-F160-478C-ACD3-156DD0703C57}" destId="{1D6E6B9E-8776-014C-97CF-638532B3356E}" srcOrd="0" destOrd="0" presId="urn:microsoft.com/office/officeart/2008/layout/LinedList"/>
    <dgm:cxn modelId="{2DD9B6C1-FEC5-45BF-97B4-90149828B43C}" srcId="{4675623B-3971-459D-81BB-668567DEE06D}" destId="{36C1F7EB-C55F-4249-B350-CE2956B2C2E7}" srcOrd="3" destOrd="0" parTransId="{2AB849ED-A676-4B4F-AA50-92DD128D776F}" sibTransId="{0BBCF2CA-5BE4-47B0-B1FC-0A71D252C86A}"/>
    <dgm:cxn modelId="{E26E77C5-452C-4D55-B6CA-40F32E68D240}" srcId="{4675623B-3971-459D-81BB-668567DEE06D}" destId="{ACBE44B0-4E16-43C5-8B46-51C8701C2C6C}" srcOrd="15" destOrd="0" parTransId="{7FDA8669-19BB-42D0-9ACA-15AAD063A042}" sibTransId="{5732DEFC-2345-4DFB-96B8-C806208A0F1A}"/>
    <dgm:cxn modelId="{6E2AB8CA-D5B3-9F4D-96BF-B1243C71E331}" type="presOf" srcId="{36C1F7EB-C55F-4249-B350-CE2956B2C2E7}" destId="{65E53E6A-3554-594A-BCBE-B5B626ED5684}" srcOrd="0" destOrd="0" presId="urn:microsoft.com/office/officeart/2008/layout/LinedList"/>
    <dgm:cxn modelId="{16AE02D0-207B-644E-AC57-27C6D6479E83}" type="presOf" srcId="{71F84A03-8D6C-4921-97F9-21CDC54A1954}" destId="{A204F9B5-29B3-AE49-96C0-DEE46CBAB937}" srcOrd="0" destOrd="0" presId="urn:microsoft.com/office/officeart/2008/layout/LinedList"/>
    <dgm:cxn modelId="{C0B09AE1-342F-BA4A-9A25-E7E2C48CDA76}" type="presOf" srcId="{0156CF12-B01F-4685-AE8F-39EB98EB701B}" destId="{855D334F-DC45-844F-AA72-A7CAA36AF7C6}" srcOrd="0" destOrd="0" presId="urn:microsoft.com/office/officeart/2008/layout/LinedList"/>
    <dgm:cxn modelId="{0C5322F0-6A22-5B4E-8FB0-322BC71A5C5B}" type="presOf" srcId="{16B7A23B-0786-4312-84CD-B1450730433A}" destId="{9641ACE1-3D4B-0541-894A-95F1DAD9C035}" srcOrd="0" destOrd="0" presId="urn:microsoft.com/office/officeart/2008/layout/LinedList"/>
    <dgm:cxn modelId="{A8DC37F1-7DE8-E04A-B1F9-C301F7A801A7}" type="presOf" srcId="{5B29BA5C-4CD2-4638-8353-5E7DAC8844C6}" destId="{F53FAF09-5424-364C-BE39-35706DF4C022}" srcOrd="0" destOrd="0" presId="urn:microsoft.com/office/officeart/2008/layout/LinedList"/>
    <dgm:cxn modelId="{ABFBFBF8-1FEF-AC44-9240-F4B9A661A94F}" type="presOf" srcId="{4643D760-F329-4A8D-9984-A41163F14FF0}" destId="{079703DC-5462-3F45-97DC-3AFFFE7DE516}" srcOrd="0" destOrd="0" presId="urn:microsoft.com/office/officeart/2008/layout/LinedList"/>
    <dgm:cxn modelId="{CBD777FF-CD7B-9540-BF96-8F6069C9C199}" type="presParOf" srcId="{7974781A-54A7-4844-A7E4-664CAE981E81}" destId="{3040D1DF-D2CA-914F-BA4A-BA36022E01CA}" srcOrd="0" destOrd="0" presId="urn:microsoft.com/office/officeart/2008/layout/LinedList"/>
    <dgm:cxn modelId="{5124F05D-38D8-D940-A23E-92B37A9F783B}" type="presParOf" srcId="{7974781A-54A7-4844-A7E4-664CAE981E81}" destId="{593D940A-659A-7644-93AD-9B78CD8474E7}" srcOrd="1" destOrd="0" presId="urn:microsoft.com/office/officeart/2008/layout/LinedList"/>
    <dgm:cxn modelId="{0C4A8928-52F7-E74C-8D85-A8E9B8C346BE}" type="presParOf" srcId="{593D940A-659A-7644-93AD-9B78CD8474E7}" destId="{A2A1B253-B66B-DD46-9782-275F8F5FB517}" srcOrd="0" destOrd="0" presId="urn:microsoft.com/office/officeart/2008/layout/LinedList"/>
    <dgm:cxn modelId="{297F79B8-00A8-8740-B0A3-D209B0295BFA}" type="presParOf" srcId="{593D940A-659A-7644-93AD-9B78CD8474E7}" destId="{BE6BC090-D8A1-3342-89A5-254E91A8EA18}" srcOrd="1" destOrd="0" presId="urn:microsoft.com/office/officeart/2008/layout/LinedList"/>
    <dgm:cxn modelId="{67DE5039-6CED-164B-AF56-7AA3C8126E81}" type="presParOf" srcId="{7974781A-54A7-4844-A7E4-664CAE981E81}" destId="{C15AE787-AD8E-CD49-9844-432C082AC09D}" srcOrd="2" destOrd="0" presId="urn:microsoft.com/office/officeart/2008/layout/LinedList"/>
    <dgm:cxn modelId="{BA9523A3-C547-744C-BDEB-FD0790B56874}" type="presParOf" srcId="{7974781A-54A7-4844-A7E4-664CAE981E81}" destId="{FD54E380-5ECE-504D-BAD3-7335406BFFC5}" srcOrd="3" destOrd="0" presId="urn:microsoft.com/office/officeart/2008/layout/LinedList"/>
    <dgm:cxn modelId="{D66F8E87-E61A-5D48-8853-D4AD8D3E46F0}" type="presParOf" srcId="{FD54E380-5ECE-504D-BAD3-7335406BFFC5}" destId="{56F1319B-3A87-0947-8EBD-825472172A8A}" srcOrd="0" destOrd="0" presId="urn:microsoft.com/office/officeart/2008/layout/LinedList"/>
    <dgm:cxn modelId="{7E522CF6-5731-0841-A9DA-4307EFEA0730}" type="presParOf" srcId="{FD54E380-5ECE-504D-BAD3-7335406BFFC5}" destId="{47E4BA6E-0D7D-AD4C-A1F9-895A7F372661}" srcOrd="1" destOrd="0" presId="urn:microsoft.com/office/officeart/2008/layout/LinedList"/>
    <dgm:cxn modelId="{9881F2EB-5E7D-5F4D-ADFB-97987D9F0A6C}" type="presParOf" srcId="{7974781A-54A7-4844-A7E4-664CAE981E81}" destId="{DE2F1322-2258-4E4F-8D08-188EDE8A1F85}" srcOrd="4" destOrd="0" presId="urn:microsoft.com/office/officeart/2008/layout/LinedList"/>
    <dgm:cxn modelId="{092410C0-AA32-7648-A0C8-9FEAEA0D69FE}" type="presParOf" srcId="{7974781A-54A7-4844-A7E4-664CAE981E81}" destId="{9971E262-F8E0-F544-A57E-9B194A24EE99}" srcOrd="5" destOrd="0" presId="urn:microsoft.com/office/officeart/2008/layout/LinedList"/>
    <dgm:cxn modelId="{DDECAAD4-E86E-2A45-89E7-DA91D3C085E3}" type="presParOf" srcId="{9971E262-F8E0-F544-A57E-9B194A24EE99}" destId="{F53FAF09-5424-364C-BE39-35706DF4C022}" srcOrd="0" destOrd="0" presId="urn:microsoft.com/office/officeart/2008/layout/LinedList"/>
    <dgm:cxn modelId="{3196284A-A495-CE4C-8BC2-F081B9B43A67}" type="presParOf" srcId="{9971E262-F8E0-F544-A57E-9B194A24EE99}" destId="{DC4583B6-E201-0642-B524-A4875E4C3D54}" srcOrd="1" destOrd="0" presId="urn:microsoft.com/office/officeart/2008/layout/LinedList"/>
    <dgm:cxn modelId="{A4C0B61B-0366-C44A-B78D-566250F54617}" type="presParOf" srcId="{7974781A-54A7-4844-A7E4-664CAE981E81}" destId="{FB2AE022-F207-3C4A-9CC1-4C1B245A54D0}" srcOrd="6" destOrd="0" presId="urn:microsoft.com/office/officeart/2008/layout/LinedList"/>
    <dgm:cxn modelId="{BA035640-1FD6-DF48-B349-FDE73CE05261}" type="presParOf" srcId="{7974781A-54A7-4844-A7E4-664CAE981E81}" destId="{6BADFDFE-15C7-824D-AEA0-0CA9A70477BC}" srcOrd="7" destOrd="0" presId="urn:microsoft.com/office/officeart/2008/layout/LinedList"/>
    <dgm:cxn modelId="{F9D74443-279A-2C4A-90CD-9080143AE573}" type="presParOf" srcId="{6BADFDFE-15C7-824D-AEA0-0CA9A70477BC}" destId="{65E53E6A-3554-594A-BCBE-B5B626ED5684}" srcOrd="0" destOrd="0" presId="urn:microsoft.com/office/officeart/2008/layout/LinedList"/>
    <dgm:cxn modelId="{58F6D365-4AA8-3F41-B0CA-82123E79ED26}" type="presParOf" srcId="{6BADFDFE-15C7-824D-AEA0-0CA9A70477BC}" destId="{761CFA0A-FC86-8A4D-B204-918AC1B6954B}" srcOrd="1" destOrd="0" presId="urn:microsoft.com/office/officeart/2008/layout/LinedList"/>
    <dgm:cxn modelId="{5FD79F8D-216F-8C41-AAFF-F0A0E34E7A93}" type="presParOf" srcId="{7974781A-54A7-4844-A7E4-664CAE981E81}" destId="{0F496A03-9C63-0E4A-B60F-8861B2EBC2EB}" srcOrd="8" destOrd="0" presId="urn:microsoft.com/office/officeart/2008/layout/LinedList"/>
    <dgm:cxn modelId="{69D2F349-1187-ED46-AE26-BEFB215CE3FD}" type="presParOf" srcId="{7974781A-54A7-4844-A7E4-664CAE981E81}" destId="{789741A2-7F62-4C4D-8F17-756C1182A892}" srcOrd="9" destOrd="0" presId="urn:microsoft.com/office/officeart/2008/layout/LinedList"/>
    <dgm:cxn modelId="{4764371E-CC11-EB46-91E9-725D638CB25E}" type="presParOf" srcId="{789741A2-7F62-4C4D-8F17-756C1182A892}" destId="{9641ACE1-3D4B-0541-894A-95F1DAD9C035}" srcOrd="0" destOrd="0" presId="urn:microsoft.com/office/officeart/2008/layout/LinedList"/>
    <dgm:cxn modelId="{AA5FC9F9-00B2-F544-B225-9DA5A80E169A}" type="presParOf" srcId="{789741A2-7F62-4C4D-8F17-756C1182A892}" destId="{EFAF80C3-CF9A-184F-A4B4-5894B19DC3DA}" srcOrd="1" destOrd="0" presId="urn:microsoft.com/office/officeart/2008/layout/LinedList"/>
    <dgm:cxn modelId="{21EB1564-C050-F44E-899D-9F15FCFC83A6}" type="presParOf" srcId="{7974781A-54A7-4844-A7E4-664CAE981E81}" destId="{CD65D42C-1045-F842-9AEF-8E8A29BC3F78}" srcOrd="10" destOrd="0" presId="urn:microsoft.com/office/officeart/2008/layout/LinedList"/>
    <dgm:cxn modelId="{688E0D8F-B0DC-B040-B59F-133B19836414}" type="presParOf" srcId="{7974781A-54A7-4844-A7E4-664CAE981E81}" destId="{CD06B5CF-05EE-C04E-8FD6-825C41F064F6}" srcOrd="11" destOrd="0" presId="urn:microsoft.com/office/officeart/2008/layout/LinedList"/>
    <dgm:cxn modelId="{BB6E529E-4331-0949-B218-B11511146727}" type="presParOf" srcId="{CD06B5CF-05EE-C04E-8FD6-825C41F064F6}" destId="{3C6381A2-2D99-C749-947F-B4FDD801F8D1}" srcOrd="0" destOrd="0" presId="urn:microsoft.com/office/officeart/2008/layout/LinedList"/>
    <dgm:cxn modelId="{F8698DD7-2AF9-7D46-B44F-8919EFDED413}" type="presParOf" srcId="{CD06B5CF-05EE-C04E-8FD6-825C41F064F6}" destId="{8368DF20-02B7-194E-8C9D-3100FDCB8814}" srcOrd="1" destOrd="0" presId="urn:microsoft.com/office/officeart/2008/layout/LinedList"/>
    <dgm:cxn modelId="{56843DEC-3DA2-F441-B206-B36F54146884}" type="presParOf" srcId="{7974781A-54A7-4844-A7E4-664CAE981E81}" destId="{66254B93-6F4C-0545-8A31-8B33E2B4FCC1}" srcOrd="12" destOrd="0" presId="urn:microsoft.com/office/officeart/2008/layout/LinedList"/>
    <dgm:cxn modelId="{30458057-F2B2-EA42-B599-9C03BC718FB2}" type="presParOf" srcId="{7974781A-54A7-4844-A7E4-664CAE981E81}" destId="{F66BDDBE-7BF8-9C43-A079-F01D6DC353D9}" srcOrd="13" destOrd="0" presId="urn:microsoft.com/office/officeart/2008/layout/LinedList"/>
    <dgm:cxn modelId="{CCA8C285-AD28-394C-A092-18B74CBB5ED7}" type="presParOf" srcId="{F66BDDBE-7BF8-9C43-A079-F01D6DC353D9}" destId="{855D334F-DC45-844F-AA72-A7CAA36AF7C6}" srcOrd="0" destOrd="0" presId="urn:microsoft.com/office/officeart/2008/layout/LinedList"/>
    <dgm:cxn modelId="{72468CAB-1381-B445-ACDA-71CA024DDD3B}" type="presParOf" srcId="{F66BDDBE-7BF8-9C43-A079-F01D6DC353D9}" destId="{6C9E6A7A-32AA-5646-9EA7-9C47C1C6B076}" srcOrd="1" destOrd="0" presId="urn:microsoft.com/office/officeart/2008/layout/LinedList"/>
    <dgm:cxn modelId="{97331E19-86F5-0F48-BDFB-807F0A504FBA}" type="presParOf" srcId="{7974781A-54A7-4844-A7E4-664CAE981E81}" destId="{DF7B6BB4-E5AA-FE45-962B-974B7C236E0C}" srcOrd="14" destOrd="0" presId="urn:microsoft.com/office/officeart/2008/layout/LinedList"/>
    <dgm:cxn modelId="{7E2B717A-2C13-C447-8D2F-BC6BC0DE1FB8}" type="presParOf" srcId="{7974781A-54A7-4844-A7E4-664CAE981E81}" destId="{AE9F951B-F2FD-9349-80AC-73F5954CCF05}" srcOrd="15" destOrd="0" presId="urn:microsoft.com/office/officeart/2008/layout/LinedList"/>
    <dgm:cxn modelId="{75E9EA3E-6898-754D-833F-82D3D3C2129A}" type="presParOf" srcId="{AE9F951B-F2FD-9349-80AC-73F5954CCF05}" destId="{57E8CC34-0273-884C-A2B3-0D49F9016AE5}" srcOrd="0" destOrd="0" presId="urn:microsoft.com/office/officeart/2008/layout/LinedList"/>
    <dgm:cxn modelId="{3E0FBEDE-745C-5548-B39A-58E0769408A5}" type="presParOf" srcId="{AE9F951B-F2FD-9349-80AC-73F5954CCF05}" destId="{D81C8843-31B4-B844-A066-375174EAD009}" srcOrd="1" destOrd="0" presId="urn:microsoft.com/office/officeart/2008/layout/LinedList"/>
    <dgm:cxn modelId="{F676B436-AE15-1344-9BE4-F535DA7D0D40}" type="presParOf" srcId="{7974781A-54A7-4844-A7E4-664CAE981E81}" destId="{D1976B70-0ED3-1542-A4D8-C6D4E0D83891}" srcOrd="16" destOrd="0" presId="urn:microsoft.com/office/officeart/2008/layout/LinedList"/>
    <dgm:cxn modelId="{8E7B07A5-0454-D54C-ADE2-A4C65FF93FF8}" type="presParOf" srcId="{7974781A-54A7-4844-A7E4-664CAE981E81}" destId="{DC20AE95-0C56-9742-8880-85874A867CA6}" srcOrd="17" destOrd="0" presId="urn:microsoft.com/office/officeart/2008/layout/LinedList"/>
    <dgm:cxn modelId="{83A7B715-F86E-454D-BCD1-A9B19FA8DC7F}" type="presParOf" srcId="{DC20AE95-0C56-9742-8880-85874A867CA6}" destId="{A204F9B5-29B3-AE49-96C0-DEE46CBAB937}" srcOrd="0" destOrd="0" presId="urn:microsoft.com/office/officeart/2008/layout/LinedList"/>
    <dgm:cxn modelId="{E22668A0-21AD-6E4C-A684-5C17E67A5308}" type="presParOf" srcId="{DC20AE95-0C56-9742-8880-85874A867CA6}" destId="{1CF74BFF-AC27-4A4E-BA06-C605FFD203DD}" srcOrd="1" destOrd="0" presId="urn:microsoft.com/office/officeart/2008/layout/LinedList"/>
    <dgm:cxn modelId="{C00D474C-4A5F-8947-9969-BFFAEC1AABBE}" type="presParOf" srcId="{7974781A-54A7-4844-A7E4-664CAE981E81}" destId="{EB517EFD-7E23-3040-92A9-E70FB45C6425}" srcOrd="18" destOrd="0" presId="urn:microsoft.com/office/officeart/2008/layout/LinedList"/>
    <dgm:cxn modelId="{AED3CF7E-6775-9D4C-B2B4-0B7B5ACCEA7F}" type="presParOf" srcId="{7974781A-54A7-4844-A7E4-664CAE981E81}" destId="{00308215-F1D3-FB45-ACD5-B8FC9AA5C5A7}" srcOrd="19" destOrd="0" presId="urn:microsoft.com/office/officeart/2008/layout/LinedList"/>
    <dgm:cxn modelId="{5372858D-5584-3346-AC13-6A129F4DCAC8}" type="presParOf" srcId="{00308215-F1D3-FB45-ACD5-B8FC9AA5C5A7}" destId="{D69F7AC9-7404-B045-8F81-40D616FA8F94}" srcOrd="0" destOrd="0" presId="urn:microsoft.com/office/officeart/2008/layout/LinedList"/>
    <dgm:cxn modelId="{8C7E5F2B-6F26-CB43-AD02-E9524F9612C8}" type="presParOf" srcId="{00308215-F1D3-FB45-ACD5-B8FC9AA5C5A7}" destId="{8E301CB3-B22B-0449-8E19-8F10A40186DF}" srcOrd="1" destOrd="0" presId="urn:microsoft.com/office/officeart/2008/layout/LinedList"/>
    <dgm:cxn modelId="{47917E7A-0052-D44D-B71A-6875307A7035}" type="presParOf" srcId="{7974781A-54A7-4844-A7E4-664CAE981E81}" destId="{3B6BACAE-3E64-784C-9FCE-A02E2E159B06}" srcOrd="20" destOrd="0" presId="urn:microsoft.com/office/officeart/2008/layout/LinedList"/>
    <dgm:cxn modelId="{BD0F7F4E-76FF-E647-B11F-704508F2B365}" type="presParOf" srcId="{7974781A-54A7-4844-A7E4-664CAE981E81}" destId="{E89089E7-E1E1-4541-B47B-6063395B6CF0}" srcOrd="21" destOrd="0" presId="urn:microsoft.com/office/officeart/2008/layout/LinedList"/>
    <dgm:cxn modelId="{E3E81860-3BE3-D446-BDF5-936B317C4879}" type="presParOf" srcId="{E89089E7-E1E1-4541-B47B-6063395B6CF0}" destId="{32F59F5F-6B95-364C-9C68-F4FCEA1589DA}" srcOrd="0" destOrd="0" presId="urn:microsoft.com/office/officeart/2008/layout/LinedList"/>
    <dgm:cxn modelId="{8A751D13-706B-F44E-A48A-DF15767D16DA}" type="presParOf" srcId="{E89089E7-E1E1-4541-B47B-6063395B6CF0}" destId="{E130778A-8E82-514C-BF8E-B822630EBC3D}" srcOrd="1" destOrd="0" presId="urn:microsoft.com/office/officeart/2008/layout/LinedList"/>
    <dgm:cxn modelId="{3B0691F4-FCA4-1C40-8338-F9E9143924E5}" type="presParOf" srcId="{7974781A-54A7-4844-A7E4-664CAE981E81}" destId="{AD3C5F62-70F3-FE4B-9213-88DC1AD43C6C}" srcOrd="22" destOrd="0" presId="urn:microsoft.com/office/officeart/2008/layout/LinedList"/>
    <dgm:cxn modelId="{5C7A6579-44C7-4642-9F75-7BCA5CDED9D7}" type="presParOf" srcId="{7974781A-54A7-4844-A7E4-664CAE981E81}" destId="{D7033F27-A6EB-124B-9E77-19D637745EE2}" srcOrd="23" destOrd="0" presId="urn:microsoft.com/office/officeart/2008/layout/LinedList"/>
    <dgm:cxn modelId="{6B61F7F8-6380-1445-BF43-B9829921D5FE}" type="presParOf" srcId="{D7033F27-A6EB-124B-9E77-19D637745EE2}" destId="{A46E7B32-1B00-7F4C-B47A-BD485341C662}" srcOrd="0" destOrd="0" presId="urn:microsoft.com/office/officeart/2008/layout/LinedList"/>
    <dgm:cxn modelId="{E0E4FD2C-CDD5-D34A-A33D-55610E72D0C3}" type="presParOf" srcId="{D7033F27-A6EB-124B-9E77-19D637745EE2}" destId="{FA4212B6-7E21-084E-802F-911BFB29C66F}" srcOrd="1" destOrd="0" presId="urn:microsoft.com/office/officeart/2008/layout/LinedList"/>
    <dgm:cxn modelId="{C0796716-4CB0-694C-A1B1-BA4D5025E627}" type="presParOf" srcId="{7974781A-54A7-4844-A7E4-664CAE981E81}" destId="{BB1F55A4-AA59-F145-8426-934D24439060}" srcOrd="24" destOrd="0" presId="urn:microsoft.com/office/officeart/2008/layout/LinedList"/>
    <dgm:cxn modelId="{52ED5B9E-3F1D-4446-8B54-07CF6A584E38}" type="presParOf" srcId="{7974781A-54A7-4844-A7E4-664CAE981E81}" destId="{D4BF0C57-4497-274C-A8E9-C86F23979846}" srcOrd="25" destOrd="0" presId="urn:microsoft.com/office/officeart/2008/layout/LinedList"/>
    <dgm:cxn modelId="{AA5D39BB-3A07-5742-80A6-35895E96EC83}" type="presParOf" srcId="{D4BF0C57-4497-274C-A8E9-C86F23979846}" destId="{1D6E6B9E-8776-014C-97CF-638532B3356E}" srcOrd="0" destOrd="0" presId="urn:microsoft.com/office/officeart/2008/layout/LinedList"/>
    <dgm:cxn modelId="{DFB66EE5-3313-594A-A6D3-96D10E7F6E2F}" type="presParOf" srcId="{D4BF0C57-4497-274C-A8E9-C86F23979846}" destId="{D376D258-97F3-114B-97C6-3F12A4C9591B}" srcOrd="1" destOrd="0" presId="urn:microsoft.com/office/officeart/2008/layout/LinedList"/>
    <dgm:cxn modelId="{ACA8A09E-AAC0-2845-A263-857AEFBDEDB9}" type="presParOf" srcId="{7974781A-54A7-4844-A7E4-664CAE981E81}" destId="{65DFACBF-9C4F-3C4B-87A5-72B78EB0F51C}" srcOrd="26" destOrd="0" presId="urn:microsoft.com/office/officeart/2008/layout/LinedList"/>
    <dgm:cxn modelId="{14BB6402-BD4F-864F-A399-B0DE5263BF8B}" type="presParOf" srcId="{7974781A-54A7-4844-A7E4-664CAE981E81}" destId="{AEF1CAED-05CD-C84B-8A52-D19EC9141CAC}" srcOrd="27" destOrd="0" presId="urn:microsoft.com/office/officeart/2008/layout/LinedList"/>
    <dgm:cxn modelId="{E4E14898-5AAD-FF4C-9C6D-0A4457F6424A}" type="presParOf" srcId="{AEF1CAED-05CD-C84B-8A52-D19EC9141CAC}" destId="{079703DC-5462-3F45-97DC-3AFFFE7DE516}" srcOrd="0" destOrd="0" presId="urn:microsoft.com/office/officeart/2008/layout/LinedList"/>
    <dgm:cxn modelId="{DE98CCA2-0B30-E14F-B2D6-4664B19B9134}" type="presParOf" srcId="{AEF1CAED-05CD-C84B-8A52-D19EC9141CAC}" destId="{F209F44A-2C1E-A24D-906A-1A00D5D1708A}" srcOrd="1" destOrd="0" presId="urn:microsoft.com/office/officeart/2008/layout/LinedList"/>
    <dgm:cxn modelId="{BD8DBA53-275C-054B-9014-BABFD7282D96}" type="presParOf" srcId="{7974781A-54A7-4844-A7E4-664CAE981E81}" destId="{627E6FEB-38E9-6245-A3C6-09379DF1D967}" srcOrd="28" destOrd="0" presId="urn:microsoft.com/office/officeart/2008/layout/LinedList"/>
    <dgm:cxn modelId="{476A94B6-25A7-EA41-8E7B-F6078A379504}" type="presParOf" srcId="{7974781A-54A7-4844-A7E4-664CAE981E81}" destId="{73249751-9583-0E43-88D3-B8E2D5E061AB}" srcOrd="29" destOrd="0" presId="urn:microsoft.com/office/officeart/2008/layout/LinedList"/>
    <dgm:cxn modelId="{37A4EBCF-388D-A245-90CA-D62B050FEE1B}" type="presParOf" srcId="{73249751-9583-0E43-88D3-B8E2D5E061AB}" destId="{8B700A08-FF54-044A-ACBC-A5B39F3753AE}" srcOrd="0" destOrd="0" presId="urn:microsoft.com/office/officeart/2008/layout/LinedList"/>
    <dgm:cxn modelId="{945DEF9A-D519-6146-93A9-EE752937B647}" type="presParOf" srcId="{73249751-9583-0E43-88D3-B8E2D5E061AB}" destId="{1401FAF3-62A1-7E43-8CFD-DF86C3CD66EF}" srcOrd="1" destOrd="0" presId="urn:microsoft.com/office/officeart/2008/layout/LinedList"/>
    <dgm:cxn modelId="{1F94F174-6E51-D746-84ED-73A0DC230713}" type="presParOf" srcId="{7974781A-54A7-4844-A7E4-664CAE981E81}" destId="{D5CBFA37-2347-4340-BEB9-1AEDD98C8860}" srcOrd="30" destOrd="0" presId="urn:microsoft.com/office/officeart/2008/layout/LinedList"/>
    <dgm:cxn modelId="{ACCC8A11-2230-FA4F-9D5B-C879B7D2D483}" type="presParOf" srcId="{7974781A-54A7-4844-A7E4-664CAE981E81}" destId="{AC546350-1087-2845-BC8C-1CFE418D2BC7}" srcOrd="31" destOrd="0" presId="urn:microsoft.com/office/officeart/2008/layout/LinedList"/>
    <dgm:cxn modelId="{8E49BCBE-B995-2946-ACEC-2036349E8D0E}" type="presParOf" srcId="{AC546350-1087-2845-BC8C-1CFE418D2BC7}" destId="{D4059C8B-1065-974B-9CDA-CAB005B221DA}" srcOrd="0" destOrd="0" presId="urn:microsoft.com/office/officeart/2008/layout/LinedList"/>
    <dgm:cxn modelId="{0B836F7F-BA5A-314C-8DD7-C753FF1705AB}" type="presParOf" srcId="{AC546350-1087-2845-BC8C-1CFE418D2BC7}" destId="{42706939-CE7A-1245-BD85-5DBE7646E8A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E3F52-EED1-3C44-993D-EDB46C883498}">
      <dsp:nvSpPr>
        <dsp:cNvPr id="0" name=""/>
        <dsp:cNvSpPr/>
      </dsp:nvSpPr>
      <dsp:spPr>
        <a:xfrm>
          <a:off x="0" y="665"/>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EA10D10-634F-0C4B-97B4-C99F0A755A66}">
      <dsp:nvSpPr>
        <dsp:cNvPr id="0" name=""/>
        <dsp:cNvSpPr/>
      </dsp:nvSpPr>
      <dsp:spPr>
        <a:xfrm>
          <a:off x="0" y="665"/>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Introduction</a:t>
          </a:r>
        </a:p>
      </dsp:txBody>
      <dsp:txXfrm>
        <a:off x="0" y="665"/>
        <a:ext cx="6666833" cy="1090517"/>
      </dsp:txXfrm>
    </dsp:sp>
    <dsp:sp modelId="{157491D4-9595-FC4A-A3D2-77B0DEEECD9C}">
      <dsp:nvSpPr>
        <dsp:cNvPr id="0" name=""/>
        <dsp:cNvSpPr/>
      </dsp:nvSpPr>
      <dsp:spPr>
        <a:xfrm>
          <a:off x="0" y="1091183"/>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0180083-4A05-DC46-8992-60E4F89F44F1}">
      <dsp:nvSpPr>
        <dsp:cNvPr id="0" name=""/>
        <dsp:cNvSpPr/>
      </dsp:nvSpPr>
      <dsp:spPr>
        <a:xfrm>
          <a:off x="0" y="1091183"/>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Data</a:t>
          </a:r>
        </a:p>
      </dsp:txBody>
      <dsp:txXfrm>
        <a:off x="0" y="1091183"/>
        <a:ext cx="6666833" cy="1090517"/>
      </dsp:txXfrm>
    </dsp:sp>
    <dsp:sp modelId="{8C508255-E731-E24E-A753-0B31429F62D9}">
      <dsp:nvSpPr>
        <dsp:cNvPr id="0" name=""/>
        <dsp:cNvSpPr/>
      </dsp:nvSpPr>
      <dsp:spPr>
        <a:xfrm>
          <a:off x="0" y="2181701"/>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CD5F100-3728-9D48-A595-7B7CB501E485}">
      <dsp:nvSpPr>
        <dsp:cNvPr id="0" name=""/>
        <dsp:cNvSpPr/>
      </dsp:nvSpPr>
      <dsp:spPr>
        <a:xfrm>
          <a:off x="0" y="2181701"/>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Results &amp; Analysis</a:t>
          </a:r>
        </a:p>
      </dsp:txBody>
      <dsp:txXfrm>
        <a:off x="0" y="2181701"/>
        <a:ext cx="6666833" cy="1090517"/>
      </dsp:txXfrm>
    </dsp:sp>
    <dsp:sp modelId="{22D69E37-E286-9549-97C9-C1FC1B23C061}">
      <dsp:nvSpPr>
        <dsp:cNvPr id="0" name=""/>
        <dsp:cNvSpPr/>
      </dsp:nvSpPr>
      <dsp:spPr>
        <a:xfrm>
          <a:off x="0" y="3272218"/>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44686AE-A14E-0340-A7C0-BD9F745AA241}">
      <dsp:nvSpPr>
        <dsp:cNvPr id="0" name=""/>
        <dsp:cNvSpPr/>
      </dsp:nvSpPr>
      <dsp:spPr>
        <a:xfrm>
          <a:off x="0" y="3272218"/>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Conclusions &amp; Further Research</a:t>
          </a:r>
        </a:p>
      </dsp:txBody>
      <dsp:txXfrm>
        <a:off x="0" y="3272218"/>
        <a:ext cx="6666833" cy="1090517"/>
      </dsp:txXfrm>
    </dsp:sp>
    <dsp:sp modelId="{E4271E46-A287-1641-A64F-738E310711D3}">
      <dsp:nvSpPr>
        <dsp:cNvPr id="0" name=""/>
        <dsp:cNvSpPr/>
      </dsp:nvSpPr>
      <dsp:spPr>
        <a:xfrm>
          <a:off x="0" y="4362736"/>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EECBA2A-2A38-2846-ABFF-D3014770A808}">
      <dsp:nvSpPr>
        <dsp:cNvPr id="0" name=""/>
        <dsp:cNvSpPr/>
      </dsp:nvSpPr>
      <dsp:spPr>
        <a:xfrm>
          <a:off x="0" y="4362736"/>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References</a:t>
          </a:r>
        </a:p>
      </dsp:txBody>
      <dsp:txXfrm>
        <a:off x="0" y="4362736"/>
        <a:ext cx="6666833" cy="10905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E5B38-4887-43B1-BAC1-EB39D7E78E96}">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4E7BD6-6556-425A-8DAB-31E402F2D449}">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68611F-DA07-4241-9F38-1C2216FDCFA1}">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1" kern="1200"/>
            <a:t>Goal: Understand the factors that effect gas prices in New York State and use these to predict future prices.</a:t>
          </a:r>
          <a:endParaRPr lang="en-US" sz="1700" kern="1200"/>
        </a:p>
      </dsp:txBody>
      <dsp:txXfrm>
        <a:off x="1834517" y="469890"/>
        <a:ext cx="3148942" cy="1335915"/>
      </dsp:txXfrm>
    </dsp:sp>
    <dsp:sp modelId="{355D1927-C06D-41BB-B5CE-BF75B52BC828}">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F44A8C-6AF3-41A3-9E60-656A6AF96C5A}">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9436F6-3B28-4345-9C00-867FBEF03C9F}">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dirty="0"/>
            <a:t>Understanding these drivers has implications for economic analysis, transportation policy, and understanding consumer behavior.</a:t>
          </a:r>
        </a:p>
      </dsp:txBody>
      <dsp:txXfrm>
        <a:off x="7154322" y="469890"/>
        <a:ext cx="3148942" cy="1335915"/>
      </dsp:txXfrm>
    </dsp:sp>
    <dsp:sp modelId="{C165ACF1-A19D-431B-B083-14AFBBA550F8}">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71A9A5-DAF0-48C1-A4E1-1A421E8AA756}">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B7A59C-9E25-4B44-9725-4D500E55A263}">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We will analyze data for multiple cities throughout NY State.</a:t>
          </a:r>
        </a:p>
      </dsp:txBody>
      <dsp:txXfrm>
        <a:off x="1834517" y="2545532"/>
        <a:ext cx="3148942" cy="1335915"/>
      </dsp:txXfrm>
    </dsp:sp>
    <dsp:sp modelId="{73A9C54A-E8B5-4C8B-8BF9-A6E4E63313AC}">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F8715E-525E-4C2D-88F7-CE763B7BCE31}">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B4A6D9-0FB3-45D1-AECE-346690B4D10C}">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All data from data.ny.gov. </a:t>
          </a:r>
        </a:p>
      </dsp:txBody>
      <dsp:txXfrm>
        <a:off x="7154322" y="2545532"/>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40D1DF-D2CA-914F-BA4A-BA36022E01CA}">
      <dsp:nvSpPr>
        <dsp:cNvPr id="0" name=""/>
        <dsp:cNvSpPr/>
      </dsp:nvSpPr>
      <dsp:spPr>
        <a:xfrm>
          <a:off x="0" y="0"/>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A1B253-B66B-DD46-9782-275F8F5FB517}">
      <dsp:nvSpPr>
        <dsp:cNvPr id="0" name=""/>
        <dsp:cNvSpPr/>
      </dsp:nvSpPr>
      <dsp:spPr>
        <a:xfrm>
          <a:off x="0" y="0"/>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East Coast Production of Gasoline: 5.94</a:t>
          </a:r>
        </a:p>
      </dsp:txBody>
      <dsp:txXfrm>
        <a:off x="0" y="0"/>
        <a:ext cx="6555347" cy="346627"/>
      </dsp:txXfrm>
    </dsp:sp>
    <dsp:sp modelId="{C15AE787-AD8E-CD49-9844-432C082AC09D}">
      <dsp:nvSpPr>
        <dsp:cNvPr id="0" name=""/>
        <dsp:cNvSpPr/>
      </dsp:nvSpPr>
      <dsp:spPr>
        <a:xfrm>
          <a:off x="0" y="346627"/>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F1319B-3A87-0947-8EBD-825472172A8A}">
      <dsp:nvSpPr>
        <dsp:cNvPr id="0" name=""/>
        <dsp:cNvSpPr/>
      </dsp:nvSpPr>
      <dsp:spPr>
        <a:xfrm>
          <a:off x="0" y="346627"/>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East Coast Production of Jet Fuel: 4.50</a:t>
          </a:r>
        </a:p>
      </dsp:txBody>
      <dsp:txXfrm>
        <a:off x="0" y="346627"/>
        <a:ext cx="6555347" cy="346627"/>
      </dsp:txXfrm>
    </dsp:sp>
    <dsp:sp modelId="{DE2F1322-2258-4E4F-8D08-188EDE8A1F85}">
      <dsp:nvSpPr>
        <dsp:cNvPr id="0" name=""/>
        <dsp:cNvSpPr/>
      </dsp:nvSpPr>
      <dsp:spPr>
        <a:xfrm>
          <a:off x="0" y="693255"/>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FAF09-5424-364C-BE39-35706DF4C022}">
      <dsp:nvSpPr>
        <dsp:cNvPr id="0" name=""/>
        <dsp:cNvSpPr/>
      </dsp:nvSpPr>
      <dsp:spPr>
        <a:xfrm>
          <a:off x="0" y="693255"/>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U.S. Production of Gasoline: 11.51</a:t>
          </a:r>
        </a:p>
      </dsp:txBody>
      <dsp:txXfrm>
        <a:off x="0" y="693255"/>
        <a:ext cx="6555347" cy="346627"/>
      </dsp:txXfrm>
    </dsp:sp>
    <dsp:sp modelId="{FB2AE022-F207-3C4A-9CC1-4C1B245A54D0}">
      <dsp:nvSpPr>
        <dsp:cNvPr id="0" name=""/>
        <dsp:cNvSpPr/>
      </dsp:nvSpPr>
      <dsp:spPr>
        <a:xfrm>
          <a:off x="0" y="1039883"/>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E53E6A-3554-594A-BCBE-B5B626ED5684}">
      <dsp:nvSpPr>
        <dsp:cNvPr id="0" name=""/>
        <dsp:cNvSpPr/>
      </dsp:nvSpPr>
      <dsp:spPr>
        <a:xfrm>
          <a:off x="0" y="1039883"/>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U.S. Gasoline Demand: 9.36</a:t>
          </a:r>
        </a:p>
      </dsp:txBody>
      <dsp:txXfrm>
        <a:off x="0" y="1039883"/>
        <a:ext cx="6555347" cy="346627"/>
      </dsp:txXfrm>
    </dsp:sp>
    <dsp:sp modelId="{0F496A03-9C63-0E4A-B60F-8861B2EBC2EB}">
      <dsp:nvSpPr>
        <dsp:cNvPr id="0" name=""/>
        <dsp:cNvSpPr/>
      </dsp:nvSpPr>
      <dsp:spPr>
        <a:xfrm>
          <a:off x="0" y="1386511"/>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41ACE1-3D4B-0541-894A-95F1DAD9C035}">
      <dsp:nvSpPr>
        <dsp:cNvPr id="0" name=""/>
        <dsp:cNvSpPr/>
      </dsp:nvSpPr>
      <dsp:spPr>
        <a:xfrm>
          <a:off x="0" y="1386511"/>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U.S. Production of Jet Fuel: 6.52</a:t>
          </a:r>
        </a:p>
      </dsp:txBody>
      <dsp:txXfrm>
        <a:off x="0" y="1386511"/>
        <a:ext cx="6555347" cy="346627"/>
      </dsp:txXfrm>
    </dsp:sp>
    <dsp:sp modelId="{CD65D42C-1045-F842-9AEF-8E8A29BC3F78}">
      <dsp:nvSpPr>
        <dsp:cNvPr id="0" name=""/>
        <dsp:cNvSpPr/>
      </dsp:nvSpPr>
      <dsp:spPr>
        <a:xfrm>
          <a:off x="0" y="1733139"/>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6381A2-2D99-C749-947F-B4FDD801F8D1}">
      <dsp:nvSpPr>
        <dsp:cNvPr id="0" name=""/>
        <dsp:cNvSpPr/>
      </dsp:nvSpPr>
      <dsp:spPr>
        <a:xfrm>
          <a:off x="0" y="1733139"/>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NY Conventional Gasoline Spot Price: 45.57</a:t>
          </a:r>
        </a:p>
      </dsp:txBody>
      <dsp:txXfrm>
        <a:off x="0" y="1733139"/>
        <a:ext cx="6555347" cy="346627"/>
      </dsp:txXfrm>
    </dsp:sp>
    <dsp:sp modelId="{66254B93-6F4C-0545-8A31-8B33E2B4FCC1}">
      <dsp:nvSpPr>
        <dsp:cNvPr id="0" name=""/>
        <dsp:cNvSpPr/>
      </dsp:nvSpPr>
      <dsp:spPr>
        <a:xfrm>
          <a:off x="0" y="2079767"/>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5D334F-DC45-844F-AA72-A7CAA36AF7C6}">
      <dsp:nvSpPr>
        <dsp:cNvPr id="0" name=""/>
        <dsp:cNvSpPr/>
      </dsp:nvSpPr>
      <dsp:spPr>
        <a:xfrm>
          <a:off x="0" y="2079767"/>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NY Ultra-Low Sulfur Diesel Spot Price: 15.43</a:t>
          </a:r>
        </a:p>
      </dsp:txBody>
      <dsp:txXfrm>
        <a:off x="0" y="2079767"/>
        <a:ext cx="6555347" cy="346627"/>
      </dsp:txXfrm>
    </dsp:sp>
    <dsp:sp modelId="{DF7B6BB4-E5AA-FE45-962B-974B7C236E0C}">
      <dsp:nvSpPr>
        <dsp:cNvPr id="0" name=""/>
        <dsp:cNvSpPr/>
      </dsp:nvSpPr>
      <dsp:spPr>
        <a:xfrm>
          <a:off x="0" y="2426395"/>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E8CC34-0273-884C-A2B3-0D49F9016AE5}">
      <dsp:nvSpPr>
        <dsp:cNvPr id="0" name=""/>
        <dsp:cNvSpPr/>
      </dsp:nvSpPr>
      <dsp:spPr>
        <a:xfrm>
          <a:off x="0" y="2426395"/>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WTI Crude Oil Spot Price: 51.15</a:t>
          </a:r>
        </a:p>
      </dsp:txBody>
      <dsp:txXfrm>
        <a:off x="0" y="2426395"/>
        <a:ext cx="6555347" cy="346627"/>
      </dsp:txXfrm>
    </dsp:sp>
    <dsp:sp modelId="{D1976B70-0ED3-1542-A4D8-C6D4E0D83891}">
      <dsp:nvSpPr>
        <dsp:cNvPr id="0" name=""/>
        <dsp:cNvSpPr/>
      </dsp:nvSpPr>
      <dsp:spPr>
        <a:xfrm>
          <a:off x="0" y="2773023"/>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04F9B5-29B3-AE49-96C0-DEE46CBAB937}">
      <dsp:nvSpPr>
        <dsp:cNvPr id="0" name=""/>
        <dsp:cNvSpPr/>
      </dsp:nvSpPr>
      <dsp:spPr>
        <a:xfrm>
          <a:off x="0" y="2773023"/>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Brent Crude Oil Spot Price: 15.37</a:t>
          </a:r>
        </a:p>
      </dsp:txBody>
      <dsp:txXfrm>
        <a:off x="0" y="2773023"/>
        <a:ext cx="6555347" cy="346627"/>
      </dsp:txXfrm>
    </dsp:sp>
    <dsp:sp modelId="{EB517EFD-7E23-3040-92A9-E70FB45C6425}">
      <dsp:nvSpPr>
        <dsp:cNvPr id="0" name=""/>
        <dsp:cNvSpPr/>
      </dsp:nvSpPr>
      <dsp:spPr>
        <a:xfrm>
          <a:off x="0" y="3119651"/>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9F7AC9-7404-B045-8F81-40D616FA8F94}">
      <dsp:nvSpPr>
        <dsp:cNvPr id="0" name=""/>
        <dsp:cNvSpPr/>
      </dsp:nvSpPr>
      <dsp:spPr>
        <a:xfrm>
          <a:off x="0" y="3119651"/>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Mid-Atlantic ULS Diesel Stocks: 3.93</a:t>
          </a:r>
        </a:p>
      </dsp:txBody>
      <dsp:txXfrm>
        <a:off x="0" y="3119651"/>
        <a:ext cx="6555347" cy="346627"/>
      </dsp:txXfrm>
    </dsp:sp>
    <dsp:sp modelId="{3B6BACAE-3E64-784C-9FCE-A02E2E159B06}">
      <dsp:nvSpPr>
        <dsp:cNvPr id="0" name=""/>
        <dsp:cNvSpPr/>
      </dsp:nvSpPr>
      <dsp:spPr>
        <a:xfrm>
          <a:off x="0" y="3466279"/>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F59F5F-6B95-364C-9C68-F4FCEA1589DA}">
      <dsp:nvSpPr>
        <dsp:cNvPr id="0" name=""/>
        <dsp:cNvSpPr/>
      </dsp:nvSpPr>
      <dsp:spPr>
        <a:xfrm>
          <a:off x="0" y="3466279"/>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Mid-Atlantic Gasoline Stocks: 11.14 </a:t>
          </a:r>
        </a:p>
      </dsp:txBody>
      <dsp:txXfrm>
        <a:off x="0" y="3466279"/>
        <a:ext cx="6555347" cy="346627"/>
      </dsp:txXfrm>
    </dsp:sp>
    <dsp:sp modelId="{AD3C5F62-70F3-FE4B-9213-88DC1AD43C6C}">
      <dsp:nvSpPr>
        <dsp:cNvPr id="0" name=""/>
        <dsp:cNvSpPr/>
      </dsp:nvSpPr>
      <dsp:spPr>
        <a:xfrm>
          <a:off x="0" y="3812907"/>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6E7B32-1B00-7F4C-B47A-BD485341C662}">
      <dsp:nvSpPr>
        <dsp:cNvPr id="0" name=""/>
        <dsp:cNvSpPr/>
      </dsp:nvSpPr>
      <dsp:spPr>
        <a:xfrm>
          <a:off x="0" y="3812907"/>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East Coast Gasoline Stocks: 13.11</a:t>
          </a:r>
        </a:p>
      </dsp:txBody>
      <dsp:txXfrm>
        <a:off x="0" y="3812907"/>
        <a:ext cx="6555347" cy="346627"/>
      </dsp:txXfrm>
    </dsp:sp>
    <dsp:sp modelId="{BB1F55A4-AA59-F145-8426-934D24439060}">
      <dsp:nvSpPr>
        <dsp:cNvPr id="0" name=""/>
        <dsp:cNvSpPr/>
      </dsp:nvSpPr>
      <dsp:spPr>
        <a:xfrm>
          <a:off x="0" y="4159535"/>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6E6B9E-8776-014C-97CF-638532B3356E}">
      <dsp:nvSpPr>
        <dsp:cNvPr id="0" name=""/>
        <dsp:cNvSpPr/>
      </dsp:nvSpPr>
      <dsp:spPr>
        <a:xfrm>
          <a:off x="0" y="4159535"/>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East Coast Ethanol Stocks: 2.20</a:t>
          </a:r>
        </a:p>
      </dsp:txBody>
      <dsp:txXfrm>
        <a:off x="0" y="4159535"/>
        <a:ext cx="6555347" cy="346627"/>
      </dsp:txXfrm>
    </dsp:sp>
    <dsp:sp modelId="{65DFACBF-9C4F-3C4B-87A5-72B78EB0F51C}">
      <dsp:nvSpPr>
        <dsp:cNvPr id="0" name=""/>
        <dsp:cNvSpPr/>
      </dsp:nvSpPr>
      <dsp:spPr>
        <a:xfrm>
          <a:off x="0" y="4506163"/>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9703DC-5462-3F45-97DC-3AFFFE7DE516}">
      <dsp:nvSpPr>
        <dsp:cNvPr id="0" name=""/>
        <dsp:cNvSpPr/>
      </dsp:nvSpPr>
      <dsp:spPr>
        <a:xfrm>
          <a:off x="0" y="4506163"/>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East Coast Jet Fuels Stocks: 1.64</a:t>
          </a:r>
        </a:p>
      </dsp:txBody>
      <dsp:txXfrm>
        <a:off x="0" y="4506163"/>
        <a:ext cx="6555347" cy="346627"/>
      </dsp:txXfrm>
    </dsp:sp>
    <dsp:sp modelId="{627E6FEB-38E9-6245-A3C6-09379DF1D967}">
      <dsp:nvSpPr>
        <dsp:cNvPr id="0" name=""/>
        <dsp:cNvSpPr/>
      </dsp:nvSpPr>
      <dsp:spPr>
        <a:xfrm>
          <a:off x="0" y="4852791"/>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700A08-FF54-044A-ACBC-A5B39F3753AE}">
      <dsp:nvSpPr>
        <dsp:cNvPr id="0" name=""/>
        <dsp:cNvSpPr/>
      </dsp:nvSpPr>
      <dsp:spPr>
        <a:xfrm>
          <a:off x="0" y="4852791"/>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U.S. Gasoline Stocks: 5.20</a:t>
          </a:r>
        </a:p>
      </dsp:txBody>
      <dsp:txXfrm>
        <a:off x="0" y="4852791"/>
        <a:ext cx="6555347" cy="346627"/>
      </dsp:txXfrm>
    </dsp:sp>
    <dsp:sp modelId="{D5CBFA37-2347-4340-BEB9-1AEDD98C8860}">
      <dsp:nvSpPr>
        <dsp:cNvPr id="0" name=""/>
        <dsp:cNvSpPr/>
      </dsp:nvSpPr>
      <dsp:spPr>
        <a:xfrm>
          <a:off x="0" y="5199419"/>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059C8B-1065-974B-9CDA-CAB005B221DA}">
      <dsp:nvSpPr>
        <dsp:cNvPr id="0" name=""/>
        <dsp:cNvSpPr/>
      </dsp:nvSpPr>
      <dsp:spPr>
        <a:xfrm>
          <a:off x="0" y="5199419"/>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U.S. Crude Oil Stocks: 3.05</a:t>
          </a:r>
        </a:p>
      </dsp:txBody>
      <dsp:txXfrm>
        <a:off x="0" y="5199419"/>
        <a:ext cx="6555347" cy="34662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90668-4102-A444-A4F7-2D968F5E862E}" type="datetimeFigureOut">
              <a:rPr lang="en-US" smtClean="0"/>
              <a:t>10/8/24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18066F-C349-164D-B5BC-E57C7BC16310}" type="slidenum">
              <a:rPr lang="en-US" smtClean="0"/>
              <a:t>‹#›</a:t>
            </a:fld>
            <a:endParaRPr lang="en-US"/>
          </a:p>
        </p:txBody>
      </p:sp>
    </p:spTree>
    <p:extLst>
      <p:ext uri="{BB962C8B-B14F-4D97-AF65-F5344CB8AC3E}">
        <p14:creationId xmlns:p14="http://schemas.microsoft.com/office/powerpoint/2010/main" val="746841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8066F-C349-164D-B5BC-E57C7BC16310}" type="slidenum">
              <a:rPr lang="en-US" smtClean="0"/>
              <a:t>3</a:t>
            </a:fld>
            <a:endParaRPr lang="en-US"/>
          </a:p>
        </p:txBody>
      </p:sp>
    </p:spTree>
    <p:extLst>
      <p:ext uri="{BB962C8B-B14F-4D97-AF65-F5344CB8AC3E}">
        <p14:creationId xmlns:p14="http://schemas.microsoft.com/office/powerpoint/2010/main" val="3992501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8742C-0DD9-F7CF-F53E-4AB9E5DB4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F845E1-FC4C-2E60-677D-81C4668CE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5D21FB-F089-BF22-77F1-9A545D6F3A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3C6A50-A1AC-7B15-DC3F-67390703826F}"/>
              </a:ext>
            </a:extLst>
          </p:cNvPr>
          <p:cNvSpPr>
            <a:spLocks noGrp="1"/>
          </p:cNvSpPr>
          <p:nvPr>
            <p:ph type="sldNum" sz="quarter" idx="5"/>
          </p:nvPr>
        </p:nvSpPr>
        <p:spPr/>
        <p:txBody>
          <a:bodyPr/>
          <a:lstStyle/>
          <a:p>
            <a:fld id="{B118066F-C349-164D-B5BC-E57C7BC16310}" type="slidenum">
              <a:rPr lang="en-US" smtClean="0"/>
              <a:t>13</a:t>
            </a:fld>
            <a:endParaRPr lang="en-US"/>
          </a:p>
        </p:txBody>
      </p:sp>
    </p:spTree>
    <p:extLst>
      <p:ext uri="{BB962C8B-B14F-4D97-AF65-F5344CB8AC3E}">
        <p14:creationId xmlns:p14="http://schemas.microsoft.com/office/powerpoint/2010/main" val="61331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A80A0-F892-87E2-3C1C-4F6DCB13F6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C1709B-34E9-FD77-8210-9F25EAEE3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A9499B-09E8-D186-1241-B9D99D2BE7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DFA3E9-593E-7297-A583-914F3567BFB0}"/>
              </a:ext>
            </a:extLst>
          </p:cNvPr>
          <p:cNvSpPr>
            <a:spLocks noGrp="1"/>
          </p:cNvSpPr>
          <p:nvPr>
            <p:ph type="sldNum" sz="quarter" idx="5"/>
          </p:nvPr>
        </p:nvSpPr>
        <p:spPr/>
        <p:txBody>
          <a:bodyPr/>
          <a:lstStyle/>
          <a:p>
            <a:fld id="{B118066F-C349-164D-B5BC-E57C7BC16310}" type="slidenum">
              <a:rPr lang="en-US" smtClean="0"/>
              <a:t>14</a:t>
            </a:fld>
            <a:endParaRPr lang="en-US"/>
          </a:p>
        </p:txBody>
      </p:sp>
    </p:spTree>
    <p:extLst>
      <p:ext uri="{BB962C8B-B14F-4D97-AF65-F5344CB8AC3E}">
        <p14:creationId xmlns:p14="http://schemas.microsoft.com/office/powerpoint/2010/main" val="13615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DEC67-010B-0E39-A61C-7E8235E36E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6D28D9-77C2-84BF-708C-91FD9976DB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34ACC4-0013-9A48-B180-CFC4202007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B93454-FF61-BD8C-EE9F-741A17287C3C}"/>
              </a:ext>
            </a:extLst>
          </p:cNvPr>
          <p:cNvSpPr>
            <a:spLocks noGrp="1"/>
          </p:cNvSpPr>
          <p:nvPr>
            <p:ph type="sldNum" sz="quarter" idx="5"/>
          </p:nvPr>
        </p:nvSpPr>
        <p:spPr/>
        <p:txBody>
          <a:bodyPr/>
          <a:lstStyle/>
          <a:p>
            <a:fld id="{B118066F-C349-164D-B5BC-E57C7BC16310}" type="slidenum">
              <a:rPr lang="en-US" smtClean="0"/>
              <a:t>16</a:t>
            </a:fld>
            <a:endParaRPr lang="en-US"/>
          </a:p>
        </p:txBody>
      </p:sp>
    </p:spTree>
    <p:extLst>
      <p:ext uri="{BB962C8B-B14F-4D97-AF65-F5344CB8AC3E}">
        <p14:creationId xmlns:p14="http://schemas.microsoft.com/office/powerpoint/2010/main" val="3494377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8066F-C349-164D-B5BC-E57C7BC16310}" type="slidenum">
              <a:rPr lang="en-US" smtClean="0"/>
              <a:t>5</a:t>
            </a:fld>
            <a:endParaRPr lang="en-US"/>
          </a:p>
        </p:txBody>
      </p:sp>
    </p:spTree>
    <p:extLst>
      <p:ext uri="{BB962C8B-B14F-4D97-AF65-F5344CB8AC3E}">
        <p14:creationId xmlns:p14="http://schemas.microsoft.com/office/powerpoint/2010/main" val="236253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8F6F5-D77B-D5BE-B5D0-91DB286D23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94E8B6-262B-8D0F-4BD6-1AD4B7ADCC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9D4BA0-28BB-D6F4-5C06-66AB5FCC83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6661AB-1FC7-9F26-3FBC-EEF0FF86186E}"/>
              </a:ext>
            </a:extLst>
          </p:cNvPr>
          <p:cNvSpPr>
            <a:spLocks noGrp="1"/>
          </p:cNvSpPr>
          <p:nvPr>
            <p:ph type="sldNum" sz="quarter" idx="5"/>
          </p:nvPr>
        </p:nvSpPr>
        <p:spPr/>
        <p:txBody>
          <a:bodyPr/>
          <a:lstStyle/>
          <a:p>
            <a:fld id="{B118066F-C349-164D-B5BC-E57C7BC16310}" type="slidenum">
              <a:rPr lang="en-US" smtClean="0"/>
              <a:t>6</a:t>
            </a:fld>
            <a:endParaRPr lang="en-US"/>
          </a:p>
        </p:txBody>
      </p:sp>
    </p:spTree>
    <p:extLst>
      <p:ext uri="{BB962C8B-B14F-4D97-AF65-F5344CB8AC3E}">
        <p14:creationId xmlns:p14="http://schemas.microsoft.com/office/powerpoint/2010/main" val="1923749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58448-27AD-1D08-A517-8B87909DA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91B6D-D230-0D30-53AF-928BA3C04D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0DE95-6D95-7530-135E-CD0B855F68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C33043-5189-EEC3-150D-759405BEC038}"/>
              </a:ext>
            </a:extLst>
          </p:cNvPr>
          <p:cNvSpPr>
            <a:spLocks noGrp="1"/>
          </p:cNvSpPr>
          <p:nvPr>
            <p:ph type="sldNum" sz="quarter" idx="5"/>
          </p:nvPr>
        </p:nvSpPr>
        <p:spPr/>
        <p:txBody>
          <a:bodyPr/>
          <a:lstStyle/>
          <a:p>
            <a:fld id="{B118066F-C349-164D-B5BC-E57C7BC16310}" type="slidenum">
              <a:rPr lang="en-US" smtClean="0"/>
              <a:t>7</a:t>
            </a:fld>
            <a:endParaRPr lang="en-US"/>
          </a:p>
        </p:txBody>
      </p:sp>
    </p:spTree>
    <p:extLst>
      <p:ext uri="{BB962C8B-B14F-4D97-AF65-F5344CB8AC3E}">
        <p14:creationId xmlns:p14="http://schemas.microsoft.com/office/powerpoint/2010/main" val="3268491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F788E-C928-2130-11C2-FE4E86D768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79672-EC18-AC59-077B-0C0B6EBC31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F576CA-E994-5D51-FEF0-30A1BC2094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8AA8DE-0C97-2F7E-82D5-7505344E70E3}"/>
              </a:ext>
            </a:extLst>
          </p:cNvPr>
          <p:cNvSpPr>
            <a:spLocks noGrp="1"/>
          </p:cNvSpPr>
          <p:nvPr>
            <p:ph type="sldNum" sz="quarter" idx="5"/>
          </p:nvPr>
        </p:nvSpPr>
        <p:spPr/>
        <p:txBody>
          <a:bodyPr/>
          <a:lstStyle/>
          <a:p>
            <a:fld id="{B118066F-C349-164D-B5BC-E57C7BC16310}" type="slidenum">
              <a:rPr lang="en-US" smtClean="0"/>
              <a:t>8</a:t>
            </a:fld>
            <a:endParaRPr lang="en-US"/>
          </a:p>
        </p:txBody>
      </p:sp>
    </p:spTree>
    <p:extLst>
      <p:ext uri="{BB962C8B-B14F-4D97-AF65-F5344CB8AC3E}">
        <p14:creationId xmlns:p14="http://schemas.microsoft.com/office/powerpoint/2010/main" val="1506107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37C03-8A47-8172-5DF2-2FC14A634D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543E3C-637D-B5F6-07AD-B40878AC5F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774D64-B767-137F-669B-F6251571AF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2487F7-B4C1-0644-18C4-1FD0836AB872}"/>
              </a:ext>
            </a:extLst>
          </p:cNvPr>
          <p:cNvSpPr>
            <a:spLocks noGrp="1"/>
          </p:cNvSpPr>
          <p:nvPr>
            <p:ph type="sldNum" sz="quarter" idx="5"/>
          </p:nvPr>
        </p:nvSpPr>
        <p:spPr/>
        <p:txBody>
          <a:bodyPr/>
          <a:lstStyle/>
          <a:p>
            <a:fld id="{B118066F-C349-164D-B5BC-E57C7BC16310}" type="slidenum">
              <a:rPr lang="en-US" smtClean="0"/>
              <a:t>9</a:t>
            </a:fld>
            <a:endParaRPr lang="en-US"/>
          </a:p>
        </p:txBody>
      </p:sp>
    </p:spTree>
    <p:extLst>
      <p:ext uri="{BB962C8B-B14F-4D97-AF65-F5344CB8AC3E}">
        <p14:creationId xmlns:p14="http://schemas.microsoft.com/office/powerpoint/2010/main" val="614717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F5D08-EC38-5F43-9F11-C8EE8ACED2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DBEBF8-B2F8-4354-D57B-5AF8F9B6AF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0B8A2B-4154-3BAB-7B63-52CA1B1F4E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F65F4E-2DBC-3DBD-701E-C8610343FCAF}"/>
              </a:ext>
            </a:extLst>
          </p:cNvPr>
          <p:cNvSpPr>
            <a:spLocks noGrp="1"/>
          </p:cNvSpPr>
          <p:nvPr>
            <p:ph type="sldNum" sz="quarter" idx="5"/>
          </p:nvPr>
        </p:nvSpPr>
        <p:spPr/>
        <p:txBody>
          <a:bodyPr/>
          <a:lstStyle/>
          <a:p>
            <a:fld id="{B118066F-C349-164D-B5BC-E57C7BC16310}" type="slidenum">
              <a:rPr lang="en-US" smtClean="0"/>
              <a:t>10</a:t>
            </a:fld>
            <a:endParaRPr lang="en-US"/>
          </a:p>
        </p:txBody>
      </p:sp>
    </p:spTree>
    <p:extLst>
      <p:ext uri="{BB962C8B-B14F-4D97-AF65-F5344CB8AC3E}">
        <p14:creationId xmlns:p14="http://schemas.microsoft.com/office/powerpoint/2010/main" val="1235522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CFB28-FA7A-8E91-9D63-DAF4D80C9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5B599D-4175-5100-1101-55704C5F23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ED2BC0-C340-F1C2-A021-F8E80AEC27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63D71B-A1BA-9EDB-BC79-4CEC9C1BFB66}"/>
              </a:ext>
            </a:extLst>
          </p:cNvPr>
          <p:cNvSpPr>
            <a:spLocks noGrp="1"/>
          </p:cNvSpPr>
          <p:nvPr>
            <p:ph type="sldNum" sz="quarter" idx="5"/>
          </p:nvPr>
        </p:nvSpPr>
        <p:spPr/>
        <p:txBody>
          <a:bodyPr/>
          <a:lstStyle/>
          <a:p>
            <a:fld id="{B118066F-C349-164D-B5BC-E57C7BC16310}" type="slidenum">
              <a:rPr lang="en-US" smtClean="0"/>
              <a:t>11</a:t>
            </a:fld>
            <a:endParaRPr lang="en-US"/>
          </a:p>
        </p:txBody>
      </p:sp>
    </p:spTree>
    <p:extLst>
      <p:ext uri="{BB962C8B-B14F-4D97-AF65-F5344CB8AC3E}">
        <p14:creationId xmlns:p14="http://schemas.microsoft.com/office/powerpoint/2010/main" val="342111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A2531-3480-23B9-1D13-F43B4994CB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0B98F2-CBEC-8C2F-173F-94DC69EC5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81A0C1-FA33-D3FD-EAAE-D22B54B4E7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6F14FD-AC8C-A483-EE7A-09A936B934F6}"/>
              </a:ext>
            </a:extLst>
          </p:cNvPr>
          <p:cNvSpPr>
            <a:spLocks noGrp="1"/>
          </p:cNvSpPr>
          <p:nvPr>
            <p:ph type="sldNum" sz="quarter" idx="5"/>
          </p:nvPr>
        </p:nvSpPr>
        <p:spPr/>
        <p:txBody>
          <a:bodyPr/>
          <a:lstStyle/>
          <a:p>
            <a:fld id="{B118066F-C349-164D-B5BC-E57C7BC16310}" type="slidenum">
              <a:rPr lang="en-US" smtClean="0"/>
              <a:t>12</a:t>
            </a:fld>
            <a:endParaRPr lang="en-US"/>
          </a:p>
        </p:txBody>
      </p:sp>
    </p:spTree>
    <p:extLst>
      <p:ext uri="{BB962C8B-B14F-4D97-AF65-F5344CB8AC3E}">
        <p14:creationId xmlns:p14="http://schemas.microsoft.com/office/powerpoint/2010/main" val="2859864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2A3A1-B644-D61D-4E12-EF018FF842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31B6D2-9739-897E-5C22-DC40ACE9FA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059BF4-CD85-D888-9244-E2A1E42E01B2}"/>
              </a:ext>
            </a:extLst>
          </p:cNvPr>
          <p:cNvSpPr>
            <a:spLocks noGrp="1"/>
          </p:cNvSpPr>
          <p:nvPr>
            <p:ph type="dt" sz="half" idx="10"/>
          </p:nvPr>
        </p:nvSpPr>
        <p:spPr/>
        <p:txBody>
          <a:bodyPr/>
          <a:lstStyle/>
          <a:p>
            <a:fld id="{80346F27-55F2-B84D-B26F-2832B264926F}" type="datetimeFigureOut">
              <a:rPr lang="en-US" smtClean="0"/>
              <a:t>10/8/24</a:t>
            </a:fld>
            <a:endParaRPr lang="en-US"/>
          </a:p>
        </p:txBody>
      </p:sp>
      <p:sp>
        <p:nvSpPr>
          <p:cNvPr id="5" name="Footer Placeholder 4">
            <a:extLst>
              <a:ext uri="{FF2B5EF4-FFF2-40B4-BE49-F238E27FC236}">
                <a16:creationId xmlns:a16="http://schemas.microsoft.com/office/drawing/2014/main" id="{41D91CAF-AC21-A48B-5EEA-62CB64D9A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FA06BA-8021-AB83-BBE9-E737D02E53EF}"/>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1101511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10296-E017-3F47-5891-FBB9F847C0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B4E377-FB0E-6D4C-701F-76240E23B7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30D2B3-0608-0BDB-AF95-6B797491A570}"/>
              </a:ext>
            </a:extLst>
          </p:cNvPr>
          <p:cNvSpPr>
            <a:spLocks noGrp="1"/>
          </p:cNvSpPr>
          <p:nvPr>
            <p:ph type="dt" sz="half" idx="10"/>
          </p:nvPr>
        </p:nvSpPr>
        <p:spPr/>
        <p:txBody>
          <a:bodyPr/>
          <a:lstStyle/>
          <a:p>
            <a:fld id="{80346F27-55F2-B84D-B26F-2832B264926F}" type="datetimeFigureOut">
              <a:rPr lang="en-US" smtClean="0"/>
              <a:t>10/8/24</a:t>
            </a:fld>
            <a:endParaRPr lang="en-US"/>
          </a:p>
        </p:txBody>
      </p:sp>
      <p:sp>
        <p:nvSpPr>
          <p:cNvPr id="5" name="Footer Placeholder 4">
            <a:extLst>
              <a:ext uri="{FF2B5EF4-FFF2-40B4-BE49-F238E27FC236}">
                <a16:creationId xmlns:a16="http://schemas.microsoft.com/office/drawing/2014/main" id="{67021518-D8A4-87AD-267B-67863AB5B1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DDB6D-2061-C664-DCC3-29645A8C5628}"/>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3418339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133EE9-6A3A-7F17-19F3-38A2717434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F4B608-57E0-5C15-036F-21C0210243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B0CE7A-EE98-6809-6456-0D8E52C10D57}"/>
              </a:ext>
            </a:extLst>
          </p:cNvPr>
          <p:cNvSpPr>
            <a:spLocks noGrp="1"/>
          </p:cNvSpPr>
          <p:nvPr>
            <p:ph type="dt" sz="half" idx="10"/>
          </p:nvPr>
        </p:nvSpPr>
        <p:spPr/>
        <p:txBody>
          <a:bodyPr/>
          <a:lstStyle/>
          <a:p>
            <a:fld id="{80346F27-55F2-B84D-B26F-2832B264926F}" type="datetimeFigureOut">
              <a:rPr lang="en-US" smtClean="0"/>
              <a:t>10/8/24</a:t>
            </a:fld>
            <a:endParaRPr lang="en-US"/>
          </a:p>
        </p:txBody>
      </p:sp>
      <p:sp>
        <p:nvSpPr>
          <p:cNvPr id="5" name="Footer Placeholder 4">
            <a:extLst>
              <a:ext uri="{FF2B5EF4-FFF2-40B4-BE49-F238E27FC236}">
                <a16:creationId xmlns:a16="http://schemas.microsoft.com/office/drawing/2014/main" id="{EA920900-9014-F68A-FD9E-4F71AA74C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50CA4-D8A3-675A-7E5C-F93865665B30}"/>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2826055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626D3-9B47-9940-AB6E-94684EA058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266516-8B5A-266B-ACAE-2DEB3D866F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9BA2DF-00E9-6ECF-7228-BABD6ABEE18C}"/>
              </a:ext>
            </a:extLst>
          </p:cNvPr>
          <p:cNvSpPr>
            <a:spLocks noGrp="1"/>
          </p:cNvSpPr>
          <p:nvPr>
            <p:ph type="dt" sz="half" idx="10"/>
          </p:nvPr>
        </p:nvSpPr>
        <p:spPr/>
        <p:txBody>
          <a:bodyPr/>
          <a:lstStyle/>
          <a:p>
            <a:fld id="{80346F27-55F2-B84D-B26F-2832B264926F}" type="datetimeFigureOut">
              <a:rPr lang="en-US" smtClean="0"/>
              <a:t>10/8/24</a:t>
            </a:fld>
            <a:endParaRPr lang="en-US"/>
          </a:p>
        </p:txBody>
      </p:sp>
      <p:sp>
        <p:nvSpPr>
          <p:cNvPr id="5" name="Footer Placeholder 4">
            <a:extLst>
              <a:ext uri="{FF2B5EF4-FFF2-40B4-BE49-F238E27FC236}">
                <a16:creationId xmlns:a16="http://schemas.microsoft.com/office/drawing/2014/main" id="{9F688038-0A4F-8FBC-2E92-86D629D1EE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9FB9DD-A181-F268-6104-932BD7E6E4E5}"/>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1008653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3052A-8638-648C-DD86-1670F50878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2B4E67-C90A-35EA-E03D-88530C2BBC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5198A1-302E-A454-1DC7-104FDCB321F8}"/>
              </a:ext>
            </a:extLst>
          </p:cNvPr>
          <p:cNvSpPr>
            <a:spLocks noGrp="1"/>
          </p:cNvSpPr>
          <p:nvPr>
            <p:ph type="dt" sz="half" idx="10"/>
          </p:nvPr>
        </p:nvSpPr>
        <p:spPr/>
        <p:txBody>
          <a:bodyPr/>
          <a:lstStyle/>
          <a:p>
            <a:fld id="{80346F27-55F2-B84D-B26F-2832B264926F}" type="datetimeFigureOut">
              <a:rPr lang="en-US" smtClean="0"/>
              <a:t>10/8/24</a:t>
            </a:fld>
            <a:endParaRPr lang="en-US"/>
          </a:p>
        </p:txBody>
      </p:sp>
      <p:sp>
        <p:nvSpPr>
          <p:cNvPr id="5" name="Footer Placeholder 4">
            <a:extLst>
              <a:ext uri="{FF2B5EF4-FFF2-40B4-BE49-F238E27FC236}">
                <a16:creationId xmlns:a16="http://schemas.microsoft.com/office/drawing/2014/main" id="{A0B88B81-8292-1D65-533C-ADED8C1AA8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C6D9C-C40D-F4ED-98FF-D68FAFD02277}"/>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3792621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1E453-F0D5-53D4-F180-23AE2C19A5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7EF49F-00EC-9A35-9D34-6B7A82EF65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BBFCCD-1E17-086D-EF75-A34F4B97F2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E0DB5A-1319-914E-33E3-00BE18524DFB}"/>
              </a:ext>
            </a:extLst>
          </p:cNvPr>
          <p:cNvSpPr>
            <a:spLocks noGrp="1"/>
          </p:cNvSpPr>
          <p:nvPr>
            <p:ph type="dt" sz="half" idx="10"/>
          </p:nvPr>
        </p:nvSpPr>
        <p:spPr/>
        <p:txBody>
          <a:bodyPr/>
          <a:lstStyle/>
          <a:p>
            <a:fld id="{80346F27-55F2-B84D-B26F-2832B264926F}" type="datetimeFigureOut">
              <a:rPr lang="en-US" smtClean="0"/>
              <a:t>10/8/24</a:t>
            </a:fld>
            <a:endParaRPr lang="en-US"/>
          </a:p>
        </p:txBody>
      </p:sp>
      <p:sp>
        <p:nvSpPr>
          <p:cNvPr id="6" name="Footer Placeholder 5">
            <a:extLst>
              <a:ext uri="{FF2B5EF4-FFF2-40B4-BE49-F238E27FC236}">
                <a16:creationId xmlns:a16="http://schemas.microsoft.com/office/drawing/2014/main" id="{DF725A13-8FF8-E019-2FA7-DC23EFEE6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A07A84-64AE-690E-47E0-DAA9825FAD7B}"/>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74119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F12DA-B42B-4A75-CE43-E248CFB16C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C21E76-2F36-CFF0-5E59-26004CBA17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A4F086-B7D9-BBCF-EDCC-605A8155AE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81E31C-691B-7062-25E9-6D0E9E2C8B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EF8C36-055D-384A-3214-11B8D427BC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045A31-8801-AC8C-63BC-F55712B78FD0}"/>
              </a:ext>
            </a:extLst>
          </p:cNvPr>
          <p:cNvSpPr>
            <a:spLocks noGrp="1"/>
          </p:cNvSpPr>
          <p:nvPr>
            <p:ph type="dt" sz="half" idx="10"/>
          </p:nvPr>
        </p:nvSpPr>
        <p:spPr/>
        <p:txBody>
          <a:bodyPr/>
          <a:lstStyle/>
          <a:p>
            <a:fld id="{80346F27-55F2-B84D-B26F-2832B264926F}" type="datetimeFigureOut">
              <a:rPr lang="en-US" smtClean="0"/>
              <a:t>10/8/24</a:t>
            </a:fld>
            <a:endParaRPr lang="en-US"/>
          </a:p>
        </p:txBody>
      </p:sp>
      <p:sp>
        <p:nvSpPr>
          <p:cNvPr id="8" name="Footer Placeholder 7">
            <a:extLst>
              <a:ext uri="{FF2B5EF4-FFF2-40B4-BE49-F238E27FC236}">
                <a16:creationId xmlns:a16="http://schemas.microsoft.com/office/drawing/2014/main" id="{D3DF928D-89D8-18AE-FB32-7AC27930BB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6AE169-E5E9-8E22-23EC-C308BBC2C738}"/>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3669820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8EC50-869B-2FF3-FAD1-4992E68F26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69B612-70A1-76C9-C223-6EB0A22DA17F}"/>
              </a:ext>
            </a:extLst>
          </p:cNvPr>
          <p:cNvSpPr>
            <a:spLocks noGrp="1"/>
          </p:cNvSpPr>
          <p:nvPr>
            <p:ph type="dt" sz="half" idx="10"/>
          </p:nvPr>
        </p:nvSpPr>
        <p:spPr/>
        <p:txBody>
          <a:bodyPr/>
          <a:lstStyle/>
          <a:p>
            <a:fld id="{80346F27-55F2-B84D-B26F-2832B264926F}" type="datetimeFigureOut">
              <a:rPr lang="en-US" smtClean="0"/>
              <a:t>10/8/24</a:t>
            </a:fld>
            <a:endParaRPr lang="en-US"/>
          </a:p>
        </p:txBody>
      </p:sp>
      <p:sp>
        <p:nvSpPr>
          <p:cNvPr id="4" name="Footer Placeholder 3">
            <a:extLst>
              <a:ext uri="{FF2B5EF4-FFF2-40B4-BE49-F238E27FC236}">
                <a16:creationId xmlns:a16="http://schemas.microsoft.com/office/drawing/2014/main" id="{5C607321-1F67-0832-2210-726CB9E50D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2564F7-CED5-0CAB-0403-8D788604755D}"/>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2949293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720C11-2CED-E2C0-01F4-C7E02EBBB563}"/>
              </a:ext>
            </a:extLst>
          </p:cNvPr>
          <p:cNvSpPr>
            <a:spLocks noGrp="1"/>
          </p:cNvSpPr>
          <p:nvPr>
            <p:ph type="dt" sz="half" idx="10"/>
          </p:nvPr>
        </p:nvSpPr>
        <p:spPr/>
        <p:txBody>
          <a:bodyPr/>
          <a:lstStyle/>
          <a:p>
            <a:fld id="{80346F27-55F2-B84D-B26F-2832B264926F}" type="datetimeFigureOut">
              <a:rPr lang="en-US" smtClean="0"/>
              <a:t>10/8/24</a:t>
            </a:fld>
            <a:endParaRPr lang="en-US"/>
          </a:p>
        </p:txBody>
      </p:sp>
      <p:sp>
        <p:nvSpPr>
          <p:cNvPr id="3" name="Footer Placeholder 2">
            <a:extLst>
              <a:ext uri="{FF2B5EF4-FFF2-40B4-BE49-F238E27FC236}">
                <a16:creationId xmlns:a16="http://schemas.microsoft.com/office/drawing/2014/main" id="{3C3E3865-3801-654C-032C-99355AF792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C5C003-FD62-666C-0E93-C67785A71033}"/>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2991091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BE70C-E7DC-520D-CA10-EEB1ACDDE0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BF1008-1E4C-9892-577C-D2429C9FF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A59A9B-C024-CFEE-0B2E-5F2AB41CA1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453D52-3BA7-CC22-0D55-06451D7FA6A9}"/>
              </a:ext>
            </a:extLst>
          </p:cNvPr>
          <p:cNvSpPr>
            <a:spLocks noGrp="1"/>
          </p:cNvSpPr>
          <p:nvPr>
            <p:ph type="dt" sz="half" idx="10"/>
          </p:nvPr>
        </p:nvSpPr>
        <p:spPr/>
        <p:txBody>
          <a:bodyPr/>
          <a:lstStyle/>
          <a:p>
            <a:fld id="{80346F27-55F2-B84D-B26F-2832B264926F}" type="datetimeFigureOut">
              <a:rPr lang="en-US" smtClean="0"/>
              <a:t>10/8/24</a:t>
            </a:fld>
            <a:endParaRPr lang="en-US"/>
          </a:p>
        </p:txBody>
      </p:sp>
      <p:sp>
        <p:nvSpPr>
          <p:cNvPr id="6" name="Footer Placeholder 5">
            <a:extLst>
              <a:ext uri="{FF2B5EF4-FFF2-40B4-BE49-F238E27FC236}">
                <a16:creationId xmlns:a16="http://schemas.microsoft.com/office/drawing/2014/main" id="{02C5C40F-58F1-BB16-4B49-02A6DBE0FD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F9F7C5-54DA-36DD-68B8-C71C45776BBE}"/>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319815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AC8B4-E376-3264-588A-7523CD31C3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1D20EE-84F6-510B-6670-C4DB5E9044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1C869D-6493-28A4-2DDA-05E79F7C4A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0F6354-920B-4B6C-E76E-19FAB4F847D8}"/>
              </a:ext>
            </a:extLst>
          </p:cNvPr>
          <p:cNvSpPr>
            <a:spLocks noGrp="1"/>
          </p:cNvSpPr>
          <p:nvPr>
            <p:ph type="dt" sz="half" idx="10"/>
          </p:nvPr>
        </p:nvSpPr>
        <p:spPr/>
        <p:txBody>
          <a:bodyPr/>
          <a:lstStyle/>
          <a:p>
            <a:fld id="{80346F27-55F2-B84D-B26F-2832B264926F}" type="datetimeFigureOut">
              <a:rPr lang="en-US" smtClean="0"/>
              <a:t>10/8/24</a:t>
            </a:fld>
            <a:endParaRPr lang="en-US"/>
          </a:p>
        </p:txBody>
      </p:sp>
      <p:sp>
        <p:nvSpPr>
          <p:cNvPr id="6" name="Footer Placeholder 5">
            <a:extLst>
              <a:ext uri="{FF2B5EF4-FFF2-40B4-BE49-F238E27FC236}">
                <a16:creationId xmlns:a16="http://schemas.microsoft.com/office/drawing/2014/main" id="{CE12821F-6CB0-7966-38BA-3FDAE93BF8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C78DE-A3C8-042A-5437-00C60A684C93}"/>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2967959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B8AF28-BA80-A67C-2A24-1CCB0D8A90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276C78-A2B2-6F3E-9B68-8773B2E311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1CC915-B7A4-EA7D-D904-15F3BA4398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0346F27-55F2-B84D-B26F-2832B264926F}" type="datetimeFigureOut">
              <a:rPr lang="en-US" smtClean="0"/>
              <a:t>10/8/24</a:t>
            </a:fld>
            <a:endParaRPr lang="en-US"/>
          </a:p>
        </p:txBody>
      </p:sp>
      <p:sp>
        <p:nvSpPr>
          <p:cNvPr id="5" name="Footer Placeholder 4">
            <a:extLst>
              <a:ext uri="{FF2B5EF4-FFF2-40B4-BE49-F238E27FC236}">
                <a16:creationId xmlns:a16="http://schemas.microsoft.com/office/drawing/2014/main" id="{70E93964-E4B4-AFAB-B8B7-B8426EEE7A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E61E680-0292-D262-CC67-06F8C403B2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3FABDCD-E90A-5C45-837C-FFDFA588DF7A}" type="slidenum">
              <a:rPr lang="en-US" smtClean="0"/>
              <a:t>‹#›</a:t>
            </a:fld>
            <a:endParaRPr lang="en-US"/>
          </a:p>
        </p:txBody>
      </p:sp>
    </p:spTree>
    <p:extLst>
      <p:ext uri="{BB962C8B-B14F-4D97-AF65-F5344CB8AC3E}">
        <p14:creationId xmlns:p14="http://schemas.microsoft.com/office/powerpoint/2010/main" val="504826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6A8BD8-044E-8737-5F07-939914AB9956}"/>
              </a:ext>
            </a:extLst>
          </p:cNvPr>
          <p:cNvSpPr>
            <a:spLocks noGrp="1"/>
          </p:cNvSpPr>
          <p:nvPr>
            <p:ph type="ctrTitle"/>
          </p:nvPr>
        </p:nvSpPr>
        <p:spPr>
          <a:xfrm>
            <a:off x="823442" y="921715"/>
            <a:ext cx="5163022" cy="2635993"/>
          </a:xfrm>
        </p:spPr>
        <p:txBody>
          <a:bodyPr vert="horz" lIns="91440" tIns="45720" rIns="91440" bIns="45720" rtlCol="0" anchor="b">
            <a:normAutofit/>
          </a:bodyPr>
          <a:lstStyle/>
          <a:p>
            <a:pPr algn="l"/>
            <a:r>
              <a:rPr lang="en-US" sz="4800"/>
              <a:t>Determinants of NY State Gas Prices</a:t>
            </a:r>
          </a:p>
        </p:txBody>
      </p:sp>
      <p:sp>
        <p:nvSpPr>
          <p:cNvPr id="106" name="Rectangle 105">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8B2081F9-DFAB-C821-3869-45AADE23934B}"/>
              </a:ext>
            </a:extLst>
          </p:cNvPr>
          <p:cNvSpPr>
            <a:spLocks noGrp="1"/>
          </p:cNvSpPr>
          <p:nvPr>
            <p:ph type="subTitle" idx="1"/>
          </p:nvPr>
        </p:nvSpPr>
        <p:spPr>
          <a:xfrm>
            <a:off x="823442" y="4541263"/>
            <a:ext cx="5422812" cy="1395022"/>
          </a:xfrm>
        </p:spPr>
        <p:txBody>
          <a:bodyPr vert="horz" lIns="91440" tIns="45720" rIns="91440" bIns="45720" rtlCol="0" anchor="t">
            <a:normAutofit/>
          </a:bodyPr>
          <a:lstStyle/>
          <a:p>
            <a:pPr algn="l"/>
            <a:r>
              <a:rPr lang="en-US" sz="1300" dirty="0">
                <a:solidFill>
                  <a:srgbClr val="FFFFFF"/>
                </a:solidFill>
              </a:rPr>
              <a:t>Group Name: The X-Ponents</a:t>
            </a:r>
          </a:p>
          <a:p>
            <a:pPr algn="l"/>
            <a:r>
              <a:rPr lang="en-US" sz="1300" dirty="0">
                <a:solidFill>
                  <a:srgbClr val="FFFFFF"/>
                </a:solidFill>
              </a:rPr>
              <a:t>Group Members: Aaron Medley (Deadpool), Patrick </a:t>
            </a:r>
            <a:r>
              <a:rPr lang="en-US" sz="1300" dirty="0" err="1">
                <a:solidFill>
                  <a:srgbClr val="FFFFFF"/>
                </a:solidFill>
              </a:rPr>
              <a:t>Sicurello</a:t>
            </a:r>
            <a:r>
              <a:rPr lang="en-US" sz="1300" dirty="0">
                <a:solidFill>
                  <a:srgbClr val="FFFFFF"/>
                </a:solidFill>
              </a:rPr>
              <a:t> (Wolverine), Jennifer Zhuang (Psylocke)</a:t>
            </a:r>
          </a:p>
          <a:p>
            <a:pPr algn="l"/>
            <a:r>
              <a:rPr lang="en-US" sz="1300" dirty="0">
                <a:solidFill>
                  <a:srgbClr val="FFFFFF"/>
                </a:solidFill>
              </a:rPr>
              <a:t>Professor Z, Theory of Machine Learning 625.742</a:t>
            </a:r>
          </a:p>
          <a:p>
            <a:pPr algn="l"/>
            <a:r>
              <a:rPr lang="en-US" sz="1300" dirty="0">
                <a:solidFill>
                  <a:srgbClr val="FFFFFF"/>
                </a:solidFill>
              </a:rPr>
              <a:t>Fall 2024</a:t>
            </a:r>
          </a:p>
          <a:p>
            <a:pPr algn="l"/>
            <a:endParaRPr lang="en-US" sz="1300" dirty="0">
              <a:solidFill>
                <a:srgbClr val="FFFFFF"/>
              </a:solidFill>
            </a:endParaRPr>
          </a:p>
        </p:txBody>
      </p:sp>
      <p:pic>
        <p:nvPicPr>
          <p:cNvPr id="93" name="Picture 92" descr="Digital numbers and graphs">
            <a:extLst>
              <a:ext uri="{FF2B5EF4-FFF2-40B4-BE49-F238E27FC236}">
                <a16:creationId xmlns:a16="http://schemas.microsoft.com/office/drawing/2014/main" id="{A4874FC2-794D-0091-7B35-B1591C322013}"/>
              </a:ext>
            </a:extLst>
          </p:cNvPr>
          <p:cNvPicPr>
            <a:picLocks noChangeAspect="1"/>
          </p:cNvPicPr>
          <p:nvPr/>
        </p:nvPicPr>
        <p:blipFill>
          <a:blip r:embed="rId2"/>
          <a:srcRect l="28623" r="11977" b="-2"/>
          <a:stretch/>
        </p:blipFill>
        <p:spPr>
          <a:xfrm>
            <a:off x="6684608" y="463404"/>
            <a:ext cx="4941620" cy="5553193"/>
          </a:xfrm>
          <a:prstGeom prst="rect">
            <a:avLst/>
          </a:prstGeom>
        </p:spPr>
      </p:pic>
      <p:sp>
        <p:nvSpPr>
          <p:cNvPr id="112" name="Rectangle 11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130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1002AD-DDB8-5148-55A4-D1CDB97EB1B9}"/>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A62743-5AAD-CCEE-FA4D-6C0A10063657}"/>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3700" kern="1200">
                <a:solidFill>
                  <a:schemeClr val="tx1"/>
                </a:solidFill>
                <a:latin typeface="+mj-lt"/>
                <a:ea typeface="+mj-ea"/>
                <a:cs typeface="+mj-cs"/>
              </a:rPr>
              <a:t>Data: </a:t>
            </a:r>
            <a:br>
              <a:rPr lang="en-US" sz="3700" kern="1200">
                <a:solidFill>
                  <a:schemeClr val="tx1"/>
                </a:solidFill>
                <a:latin typeface="+mj-lt"/>
                <a:ea typeface="+mj-ea"/>
                <a:cs typeface="+mj-cs"/>
              </a:rPr>
            </a:br>
            <a:r>
              <a:rPr lang="en-US" sz="3700" kern="1200">
                <a:solidFill>
                  <a:schemeClr val="tx1"/>
                </a:solidFill>
                <a:latin typeface="+mj-lt"/>
                <a:ea typeface="+mj-ea"/>
                <a:cs typeface="+mj-cs"/>
              </a:rPr>
              <a:t>NY Diesel Price Histograms</a:t>
            </a:r>
          </a:p>
        </p:txBody>
      </p:sp>
      <p:sp>
        <p:nvSpPr>
          <p:cNvPr id="6" name="Title 1">
            <a:extLst>
              <a:ext uri="{FF2B5EF4-FFF2-40B4-BE49-F238E27FC236}">
                <a16:creationId xmlns:a16="http://schemas.microsoft.com/office/drawing/2014/main" id="{59C41221-F3C7-DA71-14FB-60A7A3EEFC6C}"/>
              </a:ext>
            </a:extLst>
          </p:cNvPr>
          <p:cNvSpPr txBox="1">
            <a:spLocks/>
          </p:cNvSpPr>
          <p:nvPr/>
        </p:nvSpPr>
        <p:spPr>
          <a:xfrm>
            <a:off x="1136397" y="2418408"/>
            <a:ext cx="4959603" cy="3522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Similar histogram shapes follow logically from the similar time series data.</a:t>
            </a:r>
          </a:p>
          <a:p>
            <a:pPr marL="285750" indent="-228600">
              <a:spcAft>
                <a:spcPts val="600"/>
              </a:spcAft>
              <a:buFont typeface="Arial" panose="020B0604020202020204" pitchFamily="34" charset="0"/>
              <a:buChar char="•"/>
            </a:pPr>
            <a:r>
              <a:rPr lang="en-US" sz="2000" dirty="0">
                <a:latin typeface="+mn-lt"/>
                <a:ea typeface="+mn-ea"/>
                <a:cs typeface="+mn-cs"/>
              </a:rPr>
              <a:t>Data is clearly non-normally distributed, with much of the data in the far-left part of the distribution (right skew).</a:t>
            </a:r>
          </a:p>
          <a:p>
            <a:pPr marL="285750" indent="-228600">
              <a:spcAft>
                <a:spcPts val="600"/>
              </a:spcAft>
              <a:buFont typeface="Arial" panose="020B0604020202020204" pitchFamily="34" charset="0"/>
              <a:buChar char="•"/>
            </a:pPr>
            <a:r>
              <a:rPr lang="en-US" sz="2000" dirty="0">
                <a:latin typeface="+mn-lt"/>
                <a:ea typeface="+mn-ea"/>
                <a:cs typeface="+mn-cs"/>
              </a:rPr>
              <a:t>Data should be transformed prior to any regression analysis.</a:t>
            </a:r>
          </a:p>
        </p:txBody>
      </p:sp>
      <p:pic>
        <p:nvPicPr>
          <p:cNvPr id="3" name="Picture 2">
            <a:extLst>
              <a:ext uri="{FF2B5EF4-FFF2-40B4-BE49-F238E27FC236}">
                <a16:creationId xmlns:a16="http://schemas.microsoft.com/office/drawing/2014/main" id="{4CC5FCBA-3D86-E5D5-FEF5-44453CB4A792}"/>
              </a:ext>
            </a:extLst>
          </p:cNvPr>
          <p:cNvPicPr>
            <a:picLocks noChangeAspect="1"/>
          </p:cNvPicPr>
          <p:nvPr/>
        </p:nvPicPr>
        <p:blipFill>
          <a:blip r:embed="rId3"/>
          <a:stretch>
            <a:fillRect/>
          </a:stretch>
        </p:blipFill>
        <p:spPr>
          <a:xfrm>
            <a:off x="6933384" y="489118"/>
            <a:ext cx="4359139" cy="5466007"/>
          </a:xfrm>
          <a:prstGeom prst="rect">
            <a:avLst/>
          </a:prstGeom>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7226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194CEB-7CE9-3017-FE55-375FBCB2FEEF}"/>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A650D-E8E5-A589-750B-61D88A63E47A}"/>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3700" kern="1200">
                <a:solidFill>
                  <a:schemeClr val="tx1"/>
                </a:solidFill>
                <a:latin typeface="+mj-lt"/>
                <a:ea typeface="+mj-ea"/>
                <a:cs typeface="+mj-cs"/>
              </a:rPr>
              <a:t>Data: </a:t>
            </a:r>
            <a:br>
              <a:rPr lang="en-US" sz="3700" kern="1200">
                <a:solidFill>
                  <a:schemeClr val="tx1"/>
                </a:solidFill>
                <a:latin typeface="+mj-lt"/>
                <a:ea typeface="+mj-ea"/>
                <a:cs typeface="+mj-cs"/>
              </a:rPr>
            </a:br>
            <a:r>
              <a:rPr lang="en-US" sz="3700" kern="1200">
                <a:solidFill>
                  <a:schemeClr val="tx1"/>
                </a:solidFill>
                <a:latin typeface="+mj-lt"/>
                <a:ea typeface="+mj-ea"/>
                <a:cs typeface="+mj-cs"/>
              </a:rPr>
              <a:t>Supply &amp; Demand Histograms</a:t>
            </a:r>
          </a:p>
        </p:txBody>
      </p:sp>
      <p:sp>
        <p:nvSpPr>
          <p:cNvPr id="6" name="Title 1">
            <a:extLst>
              <a:ext uri="{FF2B5EF4-FFF2-40B4-BE49-F238E27FC236}">
                <a16:creationId xmlns:a16="http://schemas.microsoft.com/office/drawing/2014/main" id="{E8E71B36-08DE-4108-FF24-CB995AF5AD30}"/>
              </a:ext>
            </a:extLst>
          </p:cNvPr>
          <p:cNvSpPr txBox="1">
            <a:spLocks/>
          </p:cNvSpPr>
          <p:nvPr/>
        </p:nvSpPr>
        <p:spPr>
          <a:xfrm>
            <a:off x="1136397" y="2418408"/>
            <a:ext cx="4959603" cy="3522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Production and demand data show some left skew.</a:t>
            </a:r>
          </a:p>
          <a:p>
            <a:pPr marL="285750" indent="-228600">
              <a:spcAft>
                <a:spcPts val="600"/>
              </a:spcAft>
              <a:buFont typeface="Arial" panose="020B0604020202020204" pitchFamily="34" charset="0"/>
              <a:buChar char="•"/>
            </a:pPr>
            <a:r>
              <a:rPr lang="en-US" sz="2000" dirty="0">
                <a:latin typeface="+mn-lt"/>
                <a:ea typeface="+mn-ea"/>
                <a:cs typeface="+mn-cs"/>
              </a:rPr>
              <a:t>Other data are relatively normally distributed, and therefore likely won’t have to be transformed prior to any regression analysis.</a:t>
            </a:r>
          </a:p>
        </p:txBody>
      </p:sp>
      <p:pic>
        <p:nvPicPr>
          <p:cNvPr id="4" name="Picture 3">
            <a:extLst>
              <a:ext uri="{FF2B5EF4-FFF2-40B4-BE49-F238E27FC236}">
                <a16:creationId xmlns:a16="http://schemas.microsoft.com/office/drawing/2014/main" id="{4E8DDFE5-192D-AA20-6262-D19C8EAF21CD}"/>
              </a:ext>
            </a:extLst>
          </p:cNvPr>
          <p:cNvPicPr>
            <a:picLocks noChangeAspect="1"/>
          </p:cNvPicPr>
          <p:nvPr/>
        </p:nvPicPr>
        <p:blipFill>
          <a:blip r:embed="rId3"/>
          <a:stretch>
            <a:fillRect/>
          </a:stretch>
        </p:blipFill>
        <p:spPr>
          <a:xfrm>
            <a:off x="6512442" y="1271738"/>
            <a:ext cx="5201023" cy="3900766"/>
          </a:xfrm>
          <a:prstGeom prst="rect">
            <a:avLst/>
          </a:prstGeom>
        </p:spPr>
      </p:pic>
      <p:sp>
        <p:nvSpPr>
          <p:cNvPr id="22" name="Rectangle 2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1869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F8C841-6DE3-8B47-3690-CDBA682398C5}"/>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4B028-62B0-3157-C9B5-7B34A4677472}"/>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kern="1200" dirty="0">
                <a:solidFill>
                  <a:schemeClr val="tx1"/>
                </a:solidFill>
                <a:latin typeface="+mj-lt"/>
                <a:ea typeface="+mj-ea"/>
                <a:cs typeface="+mj-cs"/>
              </a:rPr>
              <a:t>Data: </a:t>
            </a:r>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Spot Price Histograms</a:t>
            </a:r>
          </a:p>
        </p:txBody>
      </p:sp>
      <p:sp>
        <p:nvSpPr>
          <p:cNvPr id="6" name="Title 1">
            <a:extLst>
              <a:ext uri="{FF2B5EF4-FFF2-40B4-BE49-F238E27FC236}">
                <a16:creationId xmlns:a16="http://schemas.microsoft.com/office/drawing/2014/main" id="{EF109908-002C-5F4C-7907-299343587A9B}"/>
              </a:ext>
            </a:extLst>
          </p:cNvPr>
          <p:cNvSpPr txBox="1">
            <a:spLocks/>
          </p:cNvSpPr>
          <p:nvPr/>
        </p:nvSpPr>
        <p:spPr>
          <a:xfrm>
            <a:off x="1136397" y="2418408"/>
            <a:ext cx="4959603" cy="3522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Data series relatively normally distributed (note that the zero values have been accounted for here by forward-filling prior values).</a:t>
            </a:r>
          </a:p>
          <a:p>
            <a:pPr marL="285750" indent="-228600">
              <a:spcAft>
                <a:spcPts val="600"/>
              </a:spcAft>
              <a:buFont typeface="Arial" panose="020B0604020202020204" pitchFamily="34" charset="0"/>
              <a:buChar char="•"/>
            </a:pPr>
            <a:r>
              <a:rPr lang="en-US" sz="2000" dirty="0">
                <a:latin typeface="+mn-lt"/>
                <a:ea typeface="+mn-ea"/>
                <a:cs typeface="+mn-cs"/>
              </a:rPr>
              <a:t>Could be suitable candidates for regression analysis.</a:t>
            </a:r>
          </a:p>
        </p:txBody>
      </p:sp>
      <p:pic>
        <p:nvPicPr>
          <p:cNvPr id="3" name="Picture 2">
            <a:extLst>
              <a:ext uri="{FF2B5EF4-FFF2-40B4-BE49-F238E27FC236}">
                <a16:creationId xmlns:a16="http://schemas.microsoft.com/office/drawing/2014/main" id="{9B57B832-C351-96C1-886B-404A64E48751}"/>
              </a:ext>
            </a:extLst>
          </p:cNvPr>
          <p:cNvPicPr>
            <a:picLocks noChangeAspect="1"/>
          </p:cNvPicPr>
          <p:nvPr/>
        </p:nvPicPr>
        <p:blipFill>
          <a:blip r:embed="rId3"/>
          <a:stretch>
            <a:fillRect/>
          </a:stretch>
        </p:blipFill>
        <p:spPr>
          <a:xfrm>
            <a:off x="6512442" y="621610"/>
            <a:ext cx="5201023" cy="5201023"/>
          </a:xfrm>
          <a:prstGeom prst="rect">
            <a:avLst/>
          </a:prstGeom>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859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F700AF-FBEF-F9E7-072F-95909A855D75}"/>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CE78E-C0C7-4DBB-D00C-C5FA3AE9CB98}"/>
              </a:ext>
            </a:extLst>
          </p:cNvPr>
          <p:cNvSpPr>
            <a:spLocks noGrp="1"/>
          </p:cNvSpPr>
          <p:nvPr>
            <p:ph type="title"/>
          </p:nvPr>
        </p:nvSpPr>
        <p:spPr>
          <a:xfrm>
            <a:off x="8643193" y="489507"/>
            <a:ext cx="3091607" cy="1655483"/>
          </a:xfrm>
        </p:spPr>
        <p:txBody>
          <a:bodyPr vert="horz" lIns="91440" tIns="45720" rIns="91440" bIns="45720" rtlCol="0" anchor="b">
            <a:normAutofit/>
          </a:bodyPr>
          <a:lstStyle/>
          <a:p>
            <a:r>
              <a:rPr lang="en-US" sz="3700"/>
              <a:t>Data: </a:t>
            </a:r>
            <a:br>
              <a:rPr lang="en-US" sz="3700"/>
            </a:br>
            <a:r>
              <a:rPr lang="en-US" sz="3700"/>
              <a:t>Correlation Matrix</a:t>
            </a:r>
          </a:p>
        </p:txBody>
      </p:sp>
      <p:pic>
        <p:nvPicPr>
          <p:cNvPr id="3" name="Picture 2">
            <a:extLst>
              <a:ext uri="{FF2B5EF4-FFF2-40B4-BE49-F238E27FC236}">
                <a16:creationId xmlns:a16="http://schemas.microsoft.com/office/drawing/2014/main" id="{1B7E4581-8CF4-6983-B13C-F584853D5BFD}"/>
              </a:ext>
            </a:extLst>
          </p:cNvPr>
          <p:cNvPicPr>
            <a:picLocks noChangeAspect="1"/>
          </p:cNvPicPr>
          <p:nvPr/>
        </p:nvPicPr>
        <p:blipFill>
          <a:blip r:embed="rId3"/>
          <a:srcRect r="-1" b="671"/>
          <a:stretch/>
        </p:blipFill>
        <p:spPr>
          <a:xfrm>
            <a:off x="20" y="431"/>
            <a:ext cx="8115280" cy="6408311"/>
          </a:xfrm>
          <a:prstGeom prst="rect">
            <a:avLst/>
          </a:prstGeom>
        </p:spPr>
      </p:pic>
      <p:sp>
        <p:nvSpPr>
          <p:cNvPr id="6" name="Title 1">
            <a:extLst>
              <a:ext uri="{FF2B5EF4-FFF2-40B4-BE49-F238E27FC236}">
                <a16:creationId xmlns:a16="http://schemas.microsoft.com/office/drawing/2014/main" id="{EED5BA95-A392-0087-C0A4-6EFE480F188D}"/>
              </a:ext>
            </a:extLst>
          </p:cNvPr>
          <p:cNvSpPr txBox="1">
            <a:spLocks/>
          </p:cNvSpPr>
          <p:nvPr/>
        </p:nvSpPr>
        <p:spPr>
          <a:xfrm>
            <a:off x="8643193" y="2418408"/>
            <a:ext cx="2942813" cy="354026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As expected, the gasoline and diesel data are highly correlated.</a:t>
            </a:r>
          </a:p>
          <a:p>
            <a:pPr marL="285750" indent="-228600">
              <a:spcAft>
                <a:spcPts val="600"/>
              </a:spcAft>
              <a:buFont typeface="Arial" panose="020B0604020202020204" pitchFamily="34" charset="0"/>
              <a:buChar char="•"/>
            </a:pPr>
            <a:r>
              <a:rPr lang="en-US" sz="2000" dirty="0">
                <a:latin typeface="+mn-lt"/>
                <a:ea typeface="+mn-ea"/>
                <a:cs typeface="+mn-cs"/>
              </a:rPr>
              <a:t>Negative correlation between Stocks (supply) and price of gasoline and diesel.</a:t>
            </a:r>
          </a:p>
          <a:p>
            <a:pPr marL="285750" indent="-228600">
              <a:spcAft>
                <a:spcPts val="600"/>
              </a:spcAft>
              <a:buFont typeface="Arial" panose="020B0604020202020204" pitchFamily="34" charset="0"/>
              <a:buChar char="•"/>
            </a:pPr>
            <a:r>
              <a:rPr lang="en-US" sz="2000" dirty="0">
                <a:latin typeface="+mn-lt"/>
                <a:ea typeface="+mn-ea"/>
                <a:cs typeface="+mn-cs"/>
              </a:rPr>
              <a:t>Weak correlation between US gasoline demand and gasoline prices.</a:t>
            </a:r>
          </a:p>
        </p:txBody>
      </p:sp>
      <p:sp>
        <p:nvSpPr>
          <p:cNvPr id="31" name="Rectangle 3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886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0F7519-610F-4D3E-C004-16A5082748AB}"/>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39A03E-A4EF-05AC-172D-EFD74B98BDF1}"/>
              </a:ext>
            </a:extLst>
          </p:cNvPr>
          <p:cNvSpPr>
            <a:spLocks noGrp="1"/>
          </p:cNvSpPr>
          <p:nvPr>
            <p:ph type="title"/>
          </p:nvPr>
        </p:nvSpPr>
        <p:spPr>
          <a:xfrm>
            <a:off x="8643193" y="489507"/>
            <a:ext cx="3091607" cy="1655483"/>
          </a:xfrm>
        </p:spPr>
        <p:txBody>
          <a:bodyPr vert="horz" lIns="91440" tIns="45720" rIns="91440" bIns="45720" rtlCol="0" anchor="b">
            <a:normAutofit/>
          </a:bodyPr>
          <a:lstStyle/>
          <a:p>
            <a:r>
              <a:rPr lang="en-US" sz="4000"/>
              <a:t>Data: </a:t>
            </a:r>
            <a:br>
              <a:rPr lang="en-US" sz="4000"/>
            </a:br>
            <a:r>
              <a:rPr lang="en-US" sz="4000"/>
              <a:t>Scatter Plots</a:t>
            </a:r>
          </a:p>
        </p:txBody>
      </p:sp>
      <p:sp>
        <p:nvSpPr>
          <p:cNvPr id="6" name="Title 1">
            <a:extLst>
              <a:ext uri="{FF2B5EF4-FFF2-40B4-BE49-F238E27FC236}">
                <a16:creationId xmlns:a16="http://schemas.microsoft.com/office/drawing/2014/main" id="{7A4C7865-85B6-CBEC-3ABC-24F833034580}"/>
              </a:ext>
            </a:extLst>
          </p:cNvPr>
          <p:cNvSpPr txBox="1">
            <a:spLocks/>
          </p:cNvSpPr>
          <p:nvPr/>
        </p:nvSpPr>
        <p:spPr>
          <a:xfrm>
            <a:off x="8643193" y="2418408"/>
            <a:ext cx="2942813" cy="354026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Plot of response variable (New York State Average) versus various regressor variables with correlations.</a:t>
            </a:r>
          </a:p>
          <a:p>
            <a:pPr marL="285750" indent="-228600">
              <a:spcAft>
                <a:spcPts val="600"/>
              </a:spcAft>
              <a:buFont typeface="Arial" panose="020B0604020202020204" pitchFamily="34" charset="0"/>
              <a:buChar char="•"/>
            </a:pPr>
            <a:r>
              <a:rPr lang="en-US" sz="2000" dirty="0">
                <a:latin typeface="+mn-lt"/>
                <a:ea typeface="+mn-ea"/>
                <a:cs typeface="+mn-cs"/>
              </a:rPr>
              <a:t>Did not include other NY Average gasoline or NY Average diesel data due to high correlation.</a:t>
            </a:r>
          </a:p>
        </p:txBody>
      </p:sp>
      <p:sp>
        <p:nvSpPr>
          <p:cNvPr id="18" name="Rectangle 17">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5B3CFBF-E210-6A78-C42F-49E2313634D5}"/>
              </a:ext>
            </a:extLst>
          </p:cNvPr>
          <p:cNvPicPr>
            <a:picLocks noChangeAspect="1"/>
          </p:cNvPicPr>
          <p:nvPr/>
        </p:nvPicPr>
        <p:blipFill>
          <a:blip r:embed="rId3"/>
          <a:stretch>
            <a:fillRect/>
          </a:stretch>
        </p:blipFill>
        <p:spPr>
          <a:xfrm>
            <a:off x="435397" y="298276"/>
            <a:ext cx="7772400" cy="5812190"/>
          </a:xfrm>
          <a:prstGeom prst="rect">
            <a:avLst/>
          </a:prstGeom>
        </p:spPr>
      </p:pic>
    </p:spTree>
    <p:extLst>
      <p:ext uri="{BB962C8B-B14F-4D97-AF65-F5344CB8AC3E}">
        <p14:creationId xmlns:p14="http://schemas.microsoft.com/office/powerpoint/2010/main" val="3058612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0BD36A-A155-0B90-FCA0-D3C7F813D86D}"/>
              </a:ext>
            </a:extLst>
          </p:cNvPr>
          <p:cNvSpPr>
            <a:spLocks noGrp="1"/>
          </p:cNvSpPr>
          <p:nvPr>
            <p:ph type="title"/>
          </p:nvPr>
        </p:nvSpPr>
        <p:spPr>
          <a:xfrm>
            <a:off x="1136397" y="396241"/>
            <a:ext cx="4959603" cy="1041563"/>
          </a:xfrm>
        </p:spPr>
        <p:txBody>
          <a:bodyPr anchor="b">
            <a:normAutofit fontScale="90000"/>
          </a:bodyPr>
          <a:lstStyle/>
          <a:p>
            <a:r>
              <a:rPr lang="en-US" sz="2200" dirty="0"/>
              <a:t>Results &amp; Analysis:</a:t>
            </a:r>
            <a:br>
              <a:rPr lang="en-US" sz="2200" dirty="0"/>
            </a:br>
            <a:r>
              <a:rPr lang="en-US" sz="1600" dirty="0"/>
              <a:t>Linear Regression</a:t>
            </a:r>
            <a:br>
              <a:rPr lang="en-US" sz="1600" dirty="0"/>
            </a:br>
            <a:r>
              <a:rPr lang="en-US" sz="1600" dirty="0"/>
              <a:t>R</a:t>
            </a:r>
            <a:r>
              <a:rPr lang="en-US" sz="1600" baseline="30000" dirty="0"/>
              <a:t>2</a:t>
            </a:r>
            <a:r>
              <a:rPr lang="en-US" sz="1600" dirty="0"/>
              <a:t> = 0.83</a:t>
            </a:r>
            <a:br>
              <a:rPr lang="en-US" sz="1600" dirty="0"/>
            </a:br>
            <a:r>
              <a:rPr lang="en-US" sz="1600" dirty="0"/>
              <a:t>MSE = 0.0741</a:t>
            </a:r>
            <a:br>
              <a:rPr lang="en-US" sz="1600" dirty="0"/>
            </a:br>
            <a:r>
              <a:rPr lang="en-US" sz="1600" dirty="0"/>
              <a:t>F-statistic = 117.54 (P-value = 0.000)</a:t>
            </a:r>
          </a:p>
        </p:txBody>
      </p:sp>
      <p:sp>
        <p:nvSpPr>
          <p:cNvPr id="3" name="Content Placeholder 2">
            <a:extLst>
              <a:ext uri="{FF2B5EF4-FFF2-40B4-BE49-F238E27FC236}">
                <a16:creationId xmlns:a16="http://schemas.microsoft.com/office/drawing/2014/main" id="{737344E6-F412-E3A0-04F0-82FF923E5358}"/>
              </a:ext>
            </a:extLst>
          </p:cNvPr>
          <p:cNvSpPr>
            <a:spLocks noGrp="1"/>
          </p:cNvSpPr>
          <p:nvPr>
            <p:ph idx="1"/>
          </p:nvPr>
        </p:nvSpPr>
        <p:spPr>
          <a:xfrm>
            <a:off x="1136397" y="1512332"/>
            <a:ext cx="4959603" cy="4888040"/>
          </a:xfrm>
        </p:spPr>
        <p:txBody>
          <a:bodyPr anchor="t">
            <a:noAutofit/>
          </a:bodyPr>
          <a:lstStyle/>
          <a:p>
            <a:pPr marL="0" indent="0">
              <a:buNone/>
            </a:pPr>
            <a:r>
              <a:rPr lang="en-US" sz="1200" dirty="0"/>
              <a:t>NY State Average = 1.9143***</a:t>
            </a:r>
          </a:p>
          <a:p>
            <a:pPr marL="0" indent="0">
              <a:buNone/>
            </a:pPr>
            <a:r>
              <a:rPr lang="en-US" sz="1200" dirty="0"/>
              <a:t>+     0.000355 * East Coast Production of Gasoline**</a:t>
            </a:r>
          </a:p>
          <a:p>
            <a:pPr>
              <a:buFontTx/>
              <a:buChar char="-"/>
            </a:pPr>
            <a:r>
              <a:rPr lang="en-US" sz="1200" dirty="0"/>
              <a:t>0.002672 * East Coast Production of Jet Fuel***</a:t>
            </a:r>
          </a:p>
          <a:p>
            <a:pPr>
              <a:buFontTx/>
              <a:buChar char="-"/>
            </a:pPr>
            <a:r>
              <a:rPr lang="en-US" sz="1200" dirty="0"/>
              <a:t>0.000072 * U.S. Production of Gasoline</a:t>
            </a:r>
          </a:p>
          <a:p>
            <a:pPr>
              <a:buFontTx/>
              <a:buChar char="-"/>
            </a:pPr>
            <a:r>
              <a:rPr lang="en-US" sz="1200" dirty="0"/>
              <a:t>0.000059 * U.S. Gasoline Demand </a:t>
            </a:r>
          </a:p>
          <a:p>
            <a:pPr marL="0" indent="0">
              <a:buNone/>
            </a:pPr>
            <a:r>
              <a:rPr lang="en-US" sz="1200" dirty="0"/>
              <a:t>+     0.000014 * U.S. Production of Jet Fuel</a:t>
            </a:r>
          </a:p>
          <a:p>
            <a:pPr marL="0" indent="0">
              <a:buNone/>
            </a:pPr>
            <a:r>
              <a:rPr lang="en-US" sz="1200" dirty="0"/>
              <a:t>+     0.696472 * NY Conventional Gasoline Spot Price***</a:t>
            </a:r>
          </a:p>
          <a:p>
            <a:pPr>
              <a:buFontTx/>
              <a:buChar char="-"/>
            </a:pPr>
            <a:r>
              <a:rPr lang="en-US" sz="1200" dirty="0"/>
              <a:t>0.006747 * NY Ultra-Low Sulfur Diesel Spot Price </a:t>
            </a:r>
          </a:p>
          <a:p>
            <a:pPr>
              <a:buFontTx/>
              <a:buChar char="-"/>
            </a:pPr>
            <a:r>
              <a:rPr lang="en-US" sz="1200" dirty="0"/>
              <a:t>0.021464 * WTI Crude Oil Spot Price***</a:t>
            </a:r>
          </a:p>
          <a:p>
            <a:pPr marL="0" indent="0">
              <a:buNone/>
            </a:pPr>
            <a:r>
              <a:rPr lang="en-US" sz="1200" dirty="0"/>
              <a:t>+     0.011432 * Brent Crude Oil Spot Price***</a:t>
            </a:r>
          </a:p>
          <a:p>
            <a:pPr>
              <a:buFontTx/>
              <a:buChar char="-"/>
            </a:pPr>
            <a:r>
              <a:rPr lang="en-US" sz="1200" dirty="0"/>
              <a:t>0.000030 * Mid-Atlantic ULS Diesel Stocks*** </a:t>
            </a:r>
          </a:p>
          <a:p>
            <a:pPr>
              <a:buFontTx/>
              <a:buChar char="-"/>
            </a:pPr>
            <a:r>
              <a:rPr lang="en-US" sz="1200" dirty="0"/>
              <a:t>0.000049 * Mid-Atlantic Gasoline Stocks*** </a:t>
            </a:r>
          </a:p>
          <a:p>
            <a:pPr marL="0" indent="0">
              <a:buNone/>
            </a:pPr>
            <a:r>
              <a:rPr lang="en-US" sz="1200" dirty="0"/>
              <a:t>+    0.000008 * East Coast Gasoline Stocks </a:t>
            </a:r>
          </a:p>
          <a:p>
            <a:pPr>
              <a:buFontTx/>
              <a:buChar char="-"/>
            </a:pPr>
            <a:r>
              <a:rPr lang="en-US" sz="1200" dirty="0"/>
              <a:t>0.000011 * East Coast Ethanol Stocks </a:t>
            </a:r>
          </a:p>
          <a:p>
            <a:pPr marL="0" indent="0">
              <a:buNone/>
            </a:pPr>
            <a:r>
              <a:rPr lang="en-US" sz="1200" dirty="0"/>
              <a:t>+    0.000013 * East Coast Jet Fuels Stocks </a:t>
            </a:r>
          </a:p>
          <a:p>
            <a:pPr marL="0" indent="0">
              <a:buNone/>
            </a:pPr>
            <a:r>
              <a:rPr lang="en-US" sz="1200" dirty="0"/>
              <a:t>+    0.000006 * U.S. Gasoline Stocks*** </a:t>
            </a:r>
          </a:p>
          <a:p>
            <a:pPr marL="0" indent="0">
              <a:buNone/>
            </a:pPr>
            <a:r>
              <a:rPr lang="en-US" sz="1200" dirty="0"/>
              <a:t>-     0.000002 * U.S. Crude Oil Stocks**</a:t>
            </a:r>
          </a:p>
        </p:txBody>
      </p:sp>
      <p:pic>
        <p:nvPicPr>
          <p:cNvPr id="4" name="Picture 3">
            <a:extLst>
              <a:ext uri="{FF2B5EF4-FFF2-40B4-BE49-F238E27FC236}">
                <a16:creationId xmlns:a16="http://schemas.microsoft.com/office/drawing/2014/main" id="{364DEC86-32EE-F08A-BEB0-37012BE781D5}"/>
              </a:ext>
            </a:extLst>
          </p:cNvPr>
          <p:cNvPicPr>
            <a:picLocks noChangeAspect="1"/>
          </p:cNvPicPr>
          <p:nvPr/>
        </p:nvPicPr>
        <p:blipFill>
          <a:blip r:embed="rId2"/>
          <a:stretch>
            <a:fillRect/>
          </a:stretch>
        </p:blipFill>
        <p:spPr>
          <a:xfrm>
            <a:off x="6096000" y="151374"/>
            <a:ext cx="4155583" cy="6248998"/>
          </a:xfrm>
          <a:prstGeom prst="rect">
            <a:avLst/>
          </a:prstGeom>
        </p:spPr>
      </p:pic>
      <p:sp>
        <p:nvSpPr>
          <p:cNvPr id="11" name="Rectangle 1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098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F77300-1B09-491D-B356-07F8B1E10F18}"/>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14BAD7-6D5A-6C27-F9F0-37F76BD5F5AC}"/>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Results &amp; Analysis: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Variance Inflation Factor (VIF) Test</a:t>
            </a:r>
          </a:p>
        </p:txBody>
      </p:sp>
      <p:sp>
        <p:nvSpPr>
          <p:cNvPr id="7" name="Title 1">
            <a:extLst>
              <a:ext uri="{FF2B5EF4-FFF2-40B4-BE49-F238E27FC236}">
                <a16:creationId xmlns:a16="http://schemas.microsoft.com/office/drawing/2014/main" id="{53CEC2BB-129D-EF61-0DA5-F9CA4704BA9C}"/>
              </a:ext>
            </a:extLst>
          </p:cNvPr>
          <p:cNvSpPr txBox="1">
            <a:spLocks/>
          </p:cNvSpPr>
          <p:nvPr/>
        </p:nvSpPr>
        <p:spPr>
          <a:xfrm>
            <a:off x="466722" y="4619747"/>
            <a:ext cx="3201366" cy="10075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dirty="0">
                <a:solidFill>
                  <a:srgbClr val="FFFFFF"/>
                </a:solidFill>
              </a:rPr>
              <a:t>Value greater than 10 indicates high multicollinearity </a:t>
            </a:r>
          </a:p>
        </p:txBody>
      </p:sp>
      <p:graphicFrame>
        <p:nvGraphicFramePr>
          <p:cNvPr id="37" name="TextBox 4">
            <a:extLst>
              <a:ext uri="{FF2B5EF4-FFF2-40B4-BE49-F238E27FC236}">
                <a16:creationId xmlns:a16="http://schemas.microsoft.com/office/drawing/2014/main" id="{EE7213DE-B790-B22C-1130-060C0620D855}"/>
              </a:ext>
            </a:extLst>
          </p:cNvPr>
          <p:cNvGraphicFramePr/>
          <p:nvPr/>
        </p:nvGraphicFramePr>
        <p:xfrm>
          <a:off x="4810259" y="649480"/>
          <a:ext cx="6555347" cy="5546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6328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09E440-6A9E-74A9-BBCA-259DEF6DB5A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7E8491-9258-335C-4F43-55105DD3E3E9}"/>
              </a:ext>
            </a:extLst>
          </p:cNvPr>
          <p:cNvSpPr>
            <a:spLocks noGrp="1"/>
          </p:cNvSpPr>
          <p:nvPr>
            <p:ph type="title"/>
          </p:nvPr>
        </p:nvSpPr>
        <p:spPr>
          <a:xfrm>
            <a:off x="1136397" y="502021"/>
            <a:ext cx="4959603" cy="1642969"/>
          </a:xfrm>
        </p:spPr>
        <p:txBody>
          <a:bodyPr anchor="b">
            <a:normAutofit/>
          </a:bodyPr>
          <a:lstStyle/>
          <a:p>
            <a:r>
              <a:rPr lang="en-US" sz="3000" dirty="0"/>
              <a:t>Results &amp; Analysis</a:t>
            </a:r>
            <a:r>
              <a:rPr lang="en-US" sz="2200" dirty="0"/>
              <a:t>:</a:t>
            </a:r>
            <a:br>
              <a:rPr lang="en-US" sz="2200" dirty="0"/>
            </a:br>
            <a:r>
              <a:rPr lang="en-US" sz="2000" dirty="0"/>
              <a:t>Linear Regression</a:t>
            </a:r>
            <a:br>
              <a:rPr lang="en-US" sz="1400" dirty="0"/>
            </a:br>
            <a:r>
              <a:rPr lang="en-US" sz="1600" dirty="0"/>
              <a:t>R</a:t>
            </a:r>
            <a:r>
              <a:rPr lang="en-US" sz="1600" baseline="30000" dirty="0"/>
              <a:t>2</a:t>
            </a:r>
            <a:r>
              <a:rPr lang="en-US" sz="1600" dirty="0"/>
              <a:t> = 0.64</a:t>
            </a:r>
            <a:br>
              <a:rPr lang="en-US" sz="1600" dirty="0"/>
            </a:br>
            <a:r>
              <a:rPr lang="en-US" sz="1600" dirty="0"/>
              <a:t>MSE = 0.158</a:t>
            </a:r>
            <a:br>
              <a:rPr lang="en-US" sz="1600" dirty="0"/>
            </a:br>
            <a:r>
              <a:rPr lang="en-US" sz="1600" dirty="0"/>
              <a:t>F-statistic = 82.51 (P-value = 0.000)</a:t>
            </a:r>
          </a:p>
        </p:txBody>
      </p:sp>
      <p:sp>
        <p:nvSpPr>
          <p:cNvPr id="3" name="Content Placeholder 2">
            <a:extLst>
              <a:ext uri="{FF2B5EF4-FFF2-40B4-BE49-F238E27FC236}">
                <a16:creationId xmlns:a16="http://schemas.microsoft.com/office/drawing/2014/main" id="{3FEAF6D1-FF7D-A666-5172-76F17CCEFE67}"/>
              </a:ext>
            </a:extLst>
          </p:cNvPr>
          <p:cNvSpPr>
            <a:spLocks noGrp="1"/>
          </p:cNvSpPr>
          <p:nvPr>
            <p:ph idx="1"/>
          </p:nvPr>
        </p:nvSpPr>
        <p:spPr>
          <a:xfrm>
            <a:off x="1136397" y="2418408"/>
            <a:ext cx="4959603" cy="3522569"/>
          </a:xfrm>
        </p:spPr>
        <p:txBody>
          <a:bodyPr anchor="t">
            <a:noAutofit/>
          </a:bodyPr>
          <a:lstStyle/>
          <a:p>
            <a:pPr marL="0" indent="0">
              <a:buNone/>
            </a:pPr>
            <a:r>
              <a:rPr lang="en-US" sz="1200" dirty="0"/>
              <a:t>NY State Average = 7.607***</a:t>
            </a:r>
          </a:p>
          <a:p>
            <a:pPr marL="0" indent="0">
              <a:buNone/>
            </a:pPr>
            <a:r>
              <a:rPr lang="en-US" sz="1200" dirty="0"/>
              <a:t>+     0.000660* East Coast Production of Gasoline***</a:t>
            </a:r>
          </a:p>
          <a:p>
            <a:pPr marL="0" indent="0">
              <a:buNone/>
            </a:pPr>
            <a:r>
              <a:rPr lang="en-US" sz="1200" dirty="0"/>
              <a:t>+     0.000863 * East Coast Production of Jet Fuel</a:t>
            </a:r>
          </a:p>
          <a:p>
            <a:pPr>
              <a:buFontTx/>
              <a:buChar char="-"/>
            </a:pPr>
            <a:r>
              <a:rPr lang="en-US" sz="1200" dirty="0"/>
              <a:t>0.000224 * U.S. Gasoline Demand*** </a:t>
            </a:r>
          </a:p>
          <a:p>
            <a:pPr marL="0" indent="0">
              <a:buNone/>
            </a:pPr>
            <a:r>
              <a:rPr lang="en-US" sz="1200" dirty="0"/>
              <a:t>-      0.000221 * U.S. Production of Jet Fuel</a:t>
            </a:r>
          </a:p>
          <a:p>
            <a:pPr>
              <a:buFontTx/>
              <a:buChar char="-"/>
            </a:pPr>
            <a:r>
              <a:rPr lang="en-US" sz="1200" dirty="0"/>
              <a:t>0.000051 * Mid-Atlantic ULS Diesel Stocks*** </a:t>
            </a:r>
          </a:p>
          <a:p>
            <a:pPr>
              <a:buFontTx/>
              <a:buChar char="-"/>
            </a:pPr>
            <a:r>
              <a:rPr lang="en-US" sz="1200" dirty="0"/>
              <a:t>0.000025 * East Coast Ethanol Stocks </a:t>
            </a:r>
          </a:p>
          <a:p>
            <a:pPr marL="0" indent="0">
              <a:buNone/>
            </a:pPr>
            <a:r>
              <a:rPr lang="en-US" sz="1200" dirty="0"/>
              <a:t>+     0.000020 * East Coast Jet Fuels Stocks </a:t>
            </a:r>
          </a:p>
          <a:p>
            <a:pPr marL="0" indent="0">
              <a:buNone/>
            </a:pPr>
            <a:r>
              <a:rPr lang="en-US" sz="1200" dirty="0"/>
              <a:t>-     0.000009 * U.S. Gasoline Stocks*** </a:t>
            </a:r>
          </a:p>
          <a:p>
            <a:pPr marL="0" indent="0">
              <a:buNone/>
            </a:pPr>
            <a:r>
              <a:rPr lang="en-US" sz="1200" dirty="0"/>
              <a:t>-     0.000003 * U.S. Crude Oil Stocks**</a:t>
            </a:r>
          </a:p>
        </p:txBody>
      </p:sp>
      <p:pic>
        <p:nvPicPr>
          <p:cNvPr id="5" name="Picture 4">
            <a:extLst>
              <a:ext uri="{FF2B5EF4-FFF2-40B4-BE49-F238E27FC236}">
                <a16:creationId xmlns:a16="http://schemas.microsoft.com/office/drawing/2014/main" id="{1E4FC4E8-25D8-B4CB-9684-C25716762128}"/>
              </a:ext>
            </a:extLst>
          </p:cNvPr>
          <p:cNvPicPr>
            <a:picLocks noChangeAspect="1"/>
          </p:cNvPicPr>
          <p:nvPr/>
        </p:nvPicPr>
        <p:blipFill>
          <a:blip r:embed="rId2"/>
          <a:stretch>
            <a:fillRect/>
          </a:stretch>
        </p:blipFill>
        <p:spPr>
          <a:xfrm>
            <a:off x="6095999" y="144376"/>
            <a:ext cx="4765590" cy="6256423"/>
          </a:xfrm>
          <a:prstGeom prst="rect">
            <a:avLst/>
          </a:prstGeom>
        </p:spPr>
      </p:pic>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3647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70EC1A-A221-0057-E060-F96956EA80E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37BD05-1890-BD7C-464F-5853809F883B}"/>
              </a:ext>
            </a:extLst>
          </p:cNvPr>
          <p:cNvSpPr>
            <a:spLocks noGrp="1"/>
          </p:cNvSpPr>
          <p:nvPr>
            <p:ph type="title"/>
          </p:nvPr>
        </p:nvSpPr>
        <p:spPr>
          <a:xfrm>
            <a:off x="1136397" y="502021"/>
            <a:ext cx="4959603" cy="1642969"/>
          </a:xfrm>
        </p:spPr>
        <p:txBody>
          <a:bodyPr anchor="b">
            <a:normAutofit/>
          </a:bodyPr>
          <a:lstStyle/>
          <a:p>
            <a:r>
              <a:rPr lang="en-US" sz="3000" dirty="0"/>
              <a:t>Results &amp; Analysis:</a:t>
            </a:r>
            <a:br>
              <a:rPr lang="en-US" sz="2200" dirty="0"/>
            </a:br>
            <a:r>
              <a:rPr lang="en-US" sz="2000" dirty="0"/>
              <a:t>Stepwise Regression</a:t>
            </a:r>
            <a:br>
              <a:rPr lang="en-US" sz="2200" dirty="0"/>
            </a:br>
            <a:r>
              <a:rPr lang="en-US" sz="1600" dirty="0"/>
              <a:t>R</a:t>
            </a:r>
            <a:r>
              <a:rPr lang="en-US" sz="1600" baseline="30000" dirty="0"/>
              <a:t>2</a:t>
            </a:r>
            <a:r>
              <a:rPr lang="en-US" sz="1600" dirty="0"/>
              <a:t> = 0.689</a:t>
            </a:r>
            <a:br>
              <a:rPr lang="en-US" sz="1600" dirty="0"/>
            </a:br>
            <a:r>
              <a:rPr lang="en-US" sz="1600" dirty="0"/>
              <a:t>MSE = 0.165</a:t>
            </a:r>
            <a:br>
              <a:rPr lang="en-US" sz="1600" dirty="0"/>
            </a:br>
            <a:r>
              <a:rPr lang="en-US" sz="1600" dirty="0"/>
              <a:t>F-statistic = 175.2 (P-value = 0.000)</a:t>
            </a:r>
          </a:p>
        </p:txBody>
      </p:sp>
      <p:sp>
        <p:nvSpPr>
          <p:cNvPr id="3" name="Content Placeholder 2">
            <a:extLst>
              <a:ext uri="{FF2B5EF4-FFF2-40B4-BE49-F238E27FC236}">
                <a16:creationId xmlns:a16="http://schemas.microsoft.com/office/drawing/2014/main" id="{96A43F50-8886-32D7-DC55-6E48B843CE5F}"/>
              </a:ext>
            </a:extLst>
          </p:cNvPr>
          <p:cNvSpPr>
            <a:spLocks noGrp="1"/>
          </p:cNvSpPr>
          <p:nvPr>
            <p:ph idx="1"/>
          </p:nvPr>
        </p:nvSpPr>
        <p:spPr>
          <a:xfrm>
            <a:off x="1136397" y="2418408"/>
            <a:ext cx="4959603" cy="3522569"/>
          </a:xfrm>
        </p:spPr>
        <p:txBody>
          <a:bodyPr anchor="t">
            <a:normAutofit/>
          </a:bodyPr>
          <a:lstStyle/>
          <a:p>
            <a:pPr marL="0" indent="0">
              <a:buNone/>
            </a:pPr>
            <a:r>
              <a:rPr lang="en-US" sz="1600" dirty="0"/>
              <a:t>NY State Average = 7.8924***</a:t>
            </a:r>
          </a:p>
          <a:p>
            <a:pPr marL="0" indent="0">
              <a:buNone/>
            </a:pPr>
            <a:r>
              <a:rPr lang="en-US" sz="1600" dirty="0"/>
              <a:t>-     0.0001</a:t>
            </a:r>
            <a:r>
              <a:rPr lang="en-US" sz="1600" baseline="30000" dirty="0"/>
              <a:t> </a:t>
            </a:r>
            <a:r>
              <a:rPr lang="en-US" sz="1600" dirty="0"/>
              <a:t>* U.S. Production of Jet Fuel*</a:t>
            </a:r>
          </a:p>
          <a:p>
            <a:pPr>
              <a:buFontTx/>
              <a:buChar char="-"/>
            </a:pPr>
            <a:r>
              <a:rPr lang="en-US" sz="1600" dirty="0"/>
              <a:t> 5.48x10</a:t>
            </a:r>
            <a:r>
              <a:rPr lang="en-US" sz="1600" baseline="30000" dirty="0"/>
              <a:t>-5</a:t>
            </a:r>
            <a:r>
              <a:rPr lang="en-US" sz="1600" dirty="0"/>
              <a:t> * Mid-Atlantic ULS Diesel Stocks*** </a:t>
            </a:r>
          </a:p>
          <a:p>
            <a:pPr marL="0" indent="0">
              <a:buNone/>
            </a:pPr>
            <a:r>
              <a:rPr lang="en-US" sz="1600" dirty="0"/>
              <a:t>-     1.06x10</a:t>
            </a:r>
            <a:r>
              <a:rPr lang="en-US" sz="1600" baseline="30000" dirty="0"/>
              <a:t>-5</a:t>
            </a:r>
            <a:r>
              <a:rPr lang="en-US" sz="1600" dirty="0"/>
              <a:t> * U.S. Gasoline Stocks*** </a:t>
            </a:r>
          </a:p>
          <a:p>
            <a:pPr marL="0" indent="0">
              <a:buNone/>
            </a:pPr>
            <a:r>
              <a:rPr lang="en-US" sz="1600" dirty="0"/>
              <a:t>-     2.34x10</a:t>
            </a:r>
            <a:r>
              <a:rPr lang="en-US" sz="1600" baseline="30000" dirty="0"/>
              <a:t>-6</a:t>
            </a:r>
            <a:r>
              <a:rPr lang="en-US" sz="1600" dirty="0"/>
              <a:t> * U.S. Crude Oil Stocks***</a:t>
            </a: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955CB3-3496-8118-C93D-A782EDD9CDBD}"/>
              </a:ext>
            </a:extLst>
          </p:cNvPr>
          <p:cNvPicPr>
            <a:picLocks noChangeAspect="1"/>
          </p:cNvPicPr>
          <p:nvPr/>
        </p:nvPicPr>
        <p:blipFill>
          <a:blip r:embed="rId2"/>
          <a:stretch>
            <a:fillRect/>
          </a:stretch>
        </p:blipFill>
        <p:spPr>
          <a:xfrm>
            <a:off x="6096000" y="340634"/>
            <a:ext cx="4757457" cy="5719531"/>
          </a:xfrm>
          <a:prstGeom prst="rect">
            <a:avLst/>
          </a:prstGeom>
        </p:spPr>
      </p:pic>
    </p:spTree>
    <p:extLst>
      <p:ext uri="{BB962C8B-B14F-4D97-AF65-F5344CB8AC3E}">
        <p14:creationId xmlns:p14="http://schemas.microsoft.com/office/powerpoint/2010/main" val="3504062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29ACDE-7B4A-EB28-318A-3C70932089E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C5D6F-4ECD-25FE-CB4E-BBCC138F4DE9}"/>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Conclusions</a:t>
            </a:r>
          </a:p>
        </p:txBody>
      </p:sp>
      <p:sp>
        <p:nvSpPr>
          <p:cNvPr id="3" name="Content Placeholder 2">
            <a:extLst>
              <a:ext uri="{FF2B5EF4-FFF2-40B4-BE49-F238E27FC236}">
                <a16:creationId xmlns:a16="http://schemas.microsoft.com/office/drawing/2014/main" id="{64CBC312-ABC4-85C6-ECC4-A54DDD8F1AD6}"/>
              </a:ext>
            </a:extLst>
          </p:cNvPr>
          <p:cNvSpPr>
            <a:spLocks noGrp="1"/>
          </p:cNvSpPr>
          <p:nvPr>
            <p:ph idx="1"/>
          </p:nvPr>
        </p:nvSpPr>
        <p:spPr>
          <a:xfrm>
            <a:off x="1371599" y="2318197"/>
            <a:ext cx="9724031" cy="3683358"/>
          </a:xfrm>
        </p:spPr>
        <p:txBody>
          <a:bodyPr anchor="ctr">
            <a:normAutofit/>
          </a:bodyPr>
          <a:lstStyle/>
          <a:p>
            <a:r>
              <a:rPr lang="en-US" sz="1600" b="1" dirty="0"/>
              <a:t>Small Direct Effects</a:t>
            </a:r>
            <a:r>
              <a:rPr lang="en-US" sz="1600" dirty="0"/>
              <a:t>:</a:t>
            </a:r>
          </a:p>
          <a:p>
            <a:pPr lvl="1"/>
            <a:r>
              <a:rPr lang="en-US" sz="1600" dirty="0"/>
              <a:t>The low magnitude of the coefficients indicates that while statistically significant, the explanatory variables (e.g., stocks and production levels) have small direct impacts on the New York State Average gasoline price.</a:t>
            </a:r>
          </a:p>
          <a:p>
            <a:r>
              <a:rPr lang="en-US" sz="1600" b="1" dirty="0"/>
              <a:t>Potential Multicollinearity</a:t>
            </a:r>
            <a:r>
              <a:rPr lang="en-US" sz="1600" dirty="0"/>
              <a:t>:</a:t>
            </a:r>
          </a:p>
          <a:p>
            <a:pPr lvl="1"/>
            <a:r>
              <a:rPr lang="en-US" sz="1600" dirty="0"/>
              <a:t>Despite removing high-VIF variables, there could still be some residual multicollinearity, which could limit the effectiveness of the remaining features.</a:t>
            </a:r>
          </a:p>
          <a:p>
            <a:r>
              <a:rPr lang="en-US" sz="1600" b="1" dirty="0"/>
              <a:t>Possible Nonlinear Dynamics</a:t>
            </a:r>
            <a:r>
              <a:rPr lang="en-US" sz="1600" dirty="0"/>
              <a:t>:</a:t>
            </a:r>
          </a:p>
          <a:p>
            <a:pPr lvl="1"/>
            <a:r>
              <a:rPr lang="en-US" sz="1600" dirty="0"/>
              <a:t>Gasoline prices may be influenced by nonlinear relationships, market dynamics, or interactions between the explanatory variables, which are not fully captured by the linear regression model.</a:t>
            </a:r>
          </a:p>
          <a:p>
            <a:r>
              <a:rPr lang="en-US" sz="1600" b="1" dirty="0"/>
              <a:t>Need for Additional Variables</a:t>
            </a:r>
            <a:r>
              <a:rPr lang="en-US" sz="1600" dirty="0"/>
              <a:t>:</a:t>
            </a:r>
          </a:p>
          <a:p>
            <a:pPr lvl="1"/>
            <a:r>
              <a:rPr lang="en-US" sz="1600" dirty="0"/>
              <a:t>Factors beyond fuel stocks and production, such as macroeconomic indicators or external events, likely contribute to the price fluctuations and could enhance model accuracy if included.</a:t>
            </a:r>
          </a:p>
          <a:p>
            <a:endParaRPr lang="en-US" sz="1600" dirty="0"/>
          </a:p>
        </p:txBody>
      </p:sp>
    </p:spTree>
    <p:extLst>
      <p:ext uri="{BB962C8B-B14F-4D97-AF65-F5344CB8AC3E}">
        <p14:creationId xmlns:p14="http://schemas.microsoft.com/office/powerpoint/2010/main" val="3793161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458201-8A84-3C72-6990-7EEBD8F881B9}"/>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Overview</a:t>
            </a:r>
          </a:p>
        </p:txBody>
      </p:sp>
      <p:graphicFrame>
        <p:nvGraphicFramePr>
          <p:cNvPr id="6" name="Content Placeholder 2">
            <a:extLst>
              <a:ext uri="{FF2B5EF4-FFF2-40B4-BE49-F238E27FC236}">
                <a16:creationId xmlns:a16="http://schemas.microsoft.com/office/drawing/2014/main" id="{CD99F8D7-80C1-1A2F-DA6B-034B469399CD}"/>
              </a:ext>
            </a:extLst>
          </p:cNvPr>
          <p:cNvGraphicFramePr>
            <a:graphicFrameLocks noGrp="1"/>
          </p:cNvGraphicFramePr>
          <p:nvPr>
            <p:ph idx="1"/>
            <p:extLst>
              <p:ext uri="{D42A27DB-BD31-4B8C-83A1-F6EECF244321}">
                <p14:modId xmlns:p14="http://schemas.microsoft.com/office/powerpoint/2010/main" val="183123617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0768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F56D2C-4A11-8477-0CD4-27CA08A8C259}"/>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Further Research</a:t>
            </a:r>
          </a:p>
        </p:txBody>
      </p:sp>
      <p:sp>
        <p:nvSpPr>
          <p:cNvPr id="3" name="Content Placeholder 2">
            <a:extLst>
              <a:ext uri="{FF2B5EF4-FFF2-40B4-BE49-F238E27FC236}">
                <a16:creationId xmlns:a16="http://schemas.microsoft.com/office/drawing/2014/main" id="{27DE38EC-CF1C-319F-9EB9-6D98601DAA19}"/>
              </a:ext>
            </a:extLst>
          </p:cNvPr>
          <p:cNvSpPr>
            <a:spLocks noGrp="1"/>
          </p:cNvSpPr>
          <p:nvPr>
            <p:ph idx="1"/>
          </p:nvPr>
        </p:nvSpPr>
        <p:spPr>
          <a:xfrm>
            <a:off x="1371599" y="2318197"/>
            <a:ext cx="9724031" cy="3683358"/>
          </a:xfrm>
        </p:spPr>
        <p:txBody>
          <a:bodyPr anchor="ctr">
            <a:noAutofit/>
          </a:bodyPr>
          <a:lstStyle/>
          <a:p>
            <a:r>
              <a:rPr lang="en-US" sz="1400" b="1" dirty="0"/>
              <a:t>Nonlinear Models:</a:t>
            </a:r>
          </a:p>
          <a:p>
            <a:pPr lvl="1"/>
            <a:r>
              <a:rPr lang="en-US" sz="1400" dirty="0"/>
              <a:t>Apply Random Forests or Gradient Boosting to capture nonlinear relationships between fuel stocks, production, and prices.</a:t>
            </a:r>
          </a:p>
          <a:p>
            <a:pPr lvl="1"/>
            <a:r>
              <a:rPr lang="en-US" sz="1400" dirty="0"/>
              <a:t>Use Support Vector Machines (SVMs) with nonlinear kernels to explore complex interactions between variables.</a:t>
            </a:r>
          </a:p>
          <a:p>
            <a:r>
              <a:rPr lang="en-US" sz="1400" b="1" dirty="0"/>
              <a:t>Feature Engineering:</a:t>
            </a:r>
          </a:p>
          <a:p>
            <a:pPr lvl="1"/>
            <a:r>
              <a:rPr lang="en-US" sz="1400" dirty="0"/>
              <a:t>Incorporate interaction terms to capture potential relationships between stocks and production levels.</a:t>
            </a:r>
          </a:p>
          <a:p>
            <a:pPr lvl="1"/>
            <a:r>
              <a:rPr lang="en-US" sz="1400" dirty="0"/>
              <a:t>Introduce lagged variables to account for the delayed impact of stocks and production on gasoline prices.</a:t>
            </a:r>
          </a:p>
          <a:p>
            <a:r>
              <a:rPr lang="en-US" sz="1400" b="1" dirty="0"/>
              <a:t>Regularization Methods:</a:t>
            </a:r>
          </a:p>
          <a:p>
            <a:pPr lvl="1"/>
            <a:r>
              <a:rPr lang="en-US" sz="1400" dirty="0"/>
              <a:t>Implement Lasso or Ridge Regression to address multicollinearity and reduce the influence of less important features.</a:t>
            </a:r>
          </a:p>
          <a:p>
            <a:r>
              <a:rPr lang="en-US" sz="1400" b="1" dirty="0"/>
              <a:t>Ensemble Learning:</a:t>
            </a:r>
          </a:p>
          <a:p>
            <a:pPr lvl="1"/>
            <a:r>
              <a:rPr lang="en-US" sz="1400" dirty="0"/>
              <a:t>Combine multiple models (e.g., linear regression, decision trees) using Stacking or Blending to improve prediction accuracy.</a:t>
            </a:r>
          </a:p>
          <a:p>
            <a:r>
              <a:rPr lang="en-US" sz="1400" b="1" dirty="0"/>
              <a:t>Data Augmentation and Cross-Validation:</a:t>
            </a:r>
          </a:p>
          <a:p>
            <a:pPr lvl="1"/>
            <a:r>
              <a:rPr lang="en-US" sz="1400" dirty="0"/>
              <a:t>Integrate macroeconomic variables (e.g., inflation, unemployment) and weather data to enhance feature richness.</a:t>
            </a:r>
            <a:endParaRPr lang="en-US" sz="1400" b="1" dirty="0"/>
          </a:p>
          <a:p>
            <a:pPr lvl="1"/>
            <a:r>
              <a:rPr lang="en-US" sz="1400" dirty="0"/>
              <a:t>Apply k-fold cross-validation to ensure the robustness and generalization of the model across different subsets of the data.</a:t>
            </a:r>
          </a:p>
        </p:txBody>
      </p:sp>
    </p:spTree>
    <p:extLst>
      <p:ext uri="{BB962C8B-B14F-4D97-AF65-F5344CB8AC3E}">
        <p14:creationId xmlns:p14="http://schemas.microsoft.com/office/powerpoint/2010/main" val="1490497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E9B65-6C21-5722-81F0-D64740560997}"/>
              </a:ext>
            </a:extLst>
          </p:cNvPr>
          <p:cNvSpPr>
            <a:spLocks noGrp="1"/>
          </p:cNvSpPr>
          <p:nvPr>
            <p:ph type="title"/>
          </p:nvPr>
        </p:nvSpPr>
        <p:spPr/>
        <p:txBody>
          <a:bodyPr/>
          <a:lstStyle/>
          <a:p>
            <a:r>
              <a:rPr lang="en-US" dirty="0"/>
              <a:t>Introduction</a:t>
            </a:r>
          </a:p>
        </p:txBody>
      </p:sp>
      <p:graphicFrame>
        <p:nvGraphicFramePr>
          <p:cNvPr id="7" name="Content Placeholder 2">
            <a:extLst>
              <a:ext uri="{FF2B5EF4-FFF2-40B4-BE49-F238E27FC236}">
                <a16:creationId xmlns:a16="http://schemas.microsoft.com/office/drawing/2014/main" id="{312EE02F-003D-E7B9-3241-0C46408BE55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0071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F473CB-E981-8044-8BAA-012183D0652C}"/>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Data - Overview</a:t>
            </a:r>
          </a:p>
        </p:txBody>
      </p:sp>
      <p:sp>
        <p:nvSpPr>
          <p:cNvPr id="3" name="Content Placeholder 2">
            <a:extLst>
              <a:ext uri="{FF2B5EF4-FFF2-40B4-BE49-F238E27FC236}">
                <a16:creationId xmlns:a16="http://schemas.microsoft.com/office/drawing/2014/main" id="{116C591B-342D-4A37-F8A9-2315A8122E83}"/>
              </a:ext>
            </a:extLst>
          </p:cNvPr>
          <p:cNvSpPr>
            <a:spLocks noGrp="1"/>
          </p:cNvSpPr>
          <p:nvPr>
            <p:ph idx="1"/>
          </p:nvPr>
        </p:nvSpPr>
        <p:spPr>
          <a:xfrm>
            <a:off x="1371599" y="2379346"/>
            <a:ext cx="9724031" cy="3683358"/>
          </a:xfrm>
        </p:spPr>
        <p:txBody>
          <a:bodyPr anchor="ctr">
            <a:noAutofit/>
          </a:bodyPr>
          <a:lstStyle/>
          <a:p>
            <a:r>
              <a:rPr lang="en-US" sz="1400" dirty="0"/>
              <a:t>NY Government Database (</a:t>
            </a:r>
            <a:r>
              <a:rPr lang="en-US" sz="1400" dirty="0" err="1"/>
              <a:t>data.ny.gov</a:t>
            </a:r>
            <a:r>
              <a:rPr lang="en-US" sz="1400" dirty="0"/>
              <a:t>).</a:t>
            </a:r>
          </a:p>
          <a:p>
            <a:pPr lvl="1"/>
            <a:r>
              <a:rPr lang="en-US" sz="1400" dirty="0"/>
              <a:t>Date range: Jan 2017 – September 2024. Data are weekly.</a:t>
            </a:r>
          </a:p>
          <a:p>
            <a:pPr lvl="1"/>
            <a:r>
              <a:rPr lang="en-US" sz="1400" dirty="0"/>
              <a:t>Average gasoline prices (dollars per gallon) from Albany, Batavia, Binghamton, Buffalo, Dutchess, Elmira, Glens Falls, Ithaca, Kingston, Nassau, NYC, Rochester, Syracuse, Utica, Watertown, White Plains, and NY State Average.</a:t>
            </a:r>
          </a:p>
          <a:p>
            <a:pPr lvl="2"/>
            <a:r>
              <a:rPr lang="en-US" sz="1400" dirty="0"/>
              <a:t>Also have average diesel prices (dollars per gallon) from same regions.</a:t>
            </a:r>
          </a:p>
          <a:p>
            <a:pPr lvl="1"/>
            <a:r>
              <a:rPr lang="en-US" sz="1400" dirty="0"/>
              <a:t>Supply Data</a:t>
            </a:r>
          </a:p>
          <a:p>
            <a:pPr lvl="2"/>
            <a:r>
              <a:rPr lang="en-US" sz="1400" dirty="0"/>
              <a:t>US</a:t>
            </a:r>
          </a:p>
          <a:p>
            <a:pPr lvl="3"/>
            <a:r>
              <a:rPr lang="en-US" sz="1400" dirty="0"/>
              <a:t>Jet fuel and gasoline production (thousands of barrels per day), </a:t>
            </a:r>
          </a:p>
          <a:p>
            <a:pPr lvl="3"/>
            <a:r>
              <a:rPr lang="en-US" sz="1400" dirty="0"/>
              <a:t>Crude oil and gasoline stocks (thousand barrels).</a:t>
            </a:r>
          </a:p>
          <a:p>
            <a:pPr lvl="2"/>
            <a:r>
              <a:rPr lang="en-US" sz="1400" dirty="0"/>
              <a:t>East Coast: </a:t>
            </a:r>
          </a:p>
          <a:p>
            <a:pPr lvl="3"/>
            <a:r>
              <a:rPr lang="en-US" sz="1400" dirty="0"/>
              <a:t>Jet fuel and gasoline production (thousands of barrels per day).</a:t>
            </a:r>
          </a:p>
          <a:p>
            <a:pPr lvl="3"/>
            <a:r>
              <a:rPr lang="en-US" sz="1400" dirty="0"/>
              <a:t>Crude oil, ethanol, and gasoline stocks (thousand barrels).</a:t>
            </a:r>
          </a:p>
          <a:p>
            <a:pPr lvl="2"/>
            <a:r>
              <a:rPr lang="en-US" sz="1400" dirty="0"/>
              <a:t>Mid Atlantic:</a:t>
            </a:r>
          </a:p>
          <a:p>
            <a:pPr lvl="3"/>
            <a:r>
              <a:rPr lang="en-US" sz="1400" dirty="0"/>
              <a:t>Ultra low sulfur diesel and gasoline stocks (thousand barrels).</a:t>
            </a:r>
          </a:p>
          <a:p>
            <a:pPr lvl="1"/>
            <a:r>
              <a:rPr lang="en-US" sz="1400" dirty="0"/>
              <a:t>Demand Data</a:t>
            </a:r>
          </a:p>
          <a:p>
            <a:pPr lvl="2"/>
            <a:r>
              <a:rPr lang="en-US" sz="1400" dirty="0"/>
              <a:t>US gasoline demand (thousand barrels per day).</a:t>
            </a:r>
          </a:p>
          <a:p>
            <a:pPr lvl="1"/>
            <a:r>
              <a:rPr lang="en-US" sz="1400" dirty="0"/>
              <a:t>Spot prices</a:t>
            </a:r>
          </a:p>
          <a:p>
            <a:pPr lvl="2"/>
            <a:r>
              <a:rPr lang="en-US" sz="1400" dirty="0"/>
              <a:t>NY conventional gasoline, NY ultra-low sulfur diesel, WTI and Brent crude oil.</a:t>
            </a:r>
          </a:p>
        </p:txBody>
      </p:sp>
    </p:spTree>
    <p:extLst>
      <p:ext uri="{BB962C8B-B14F-4D97-AF65-F5344CB8AC3E}">
        <p14:creationId xmlns:p14="http://schemas.microsoft.com/office/powerpoint/2010/main" val="3064002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Rectangle 205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CAF8F7-3C17-2CD7-74A7-749769FFC8CA}"/>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kern="1200" dirty="0">
                <a:solidFill>
                  <a:schemeClr val="tx1"/>
                </a:solidFill>
                <a:latin typeface="+mj-lt"/>
                <a:ea typeface="+mj-ea"/>
                <a:cs typeface="+mj-cs"/>
              </a:rPr>
              <a:t>Data: </a:t>
            </a:r>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NY Gas Prices</a:t>
            </a:r>
          </a:p>
        </p:txBody>
      </p:sp>
      <p:sp>
        <p:nvSpPr>
          <p:cNvPr id="6" name="Title 1">
            <a:extLst>
              <a:ext uri="{FF2B5EF4-FFF2-40B4-BE49-F238E27FC236}">
                <a16:creationId xmlns:a16="http://schemas.microsoft.com/office/drawing/2014/main" id="{5AD0B6BC-1DC6-7398-6823-9224D8DC05AC}"/>
              </a:ext>
            </a:extLst>
          </p:cNvPr>
          <p:cNvSpPr txBox="1">
            <a:spLocks/>
          </p:cNvSpPr>
          <p:nvPr/>
        </p:nvSpPr>
        <p:spPr>
          <a:xfrm>
            <a:off x="1136397" y="2418408"/>
            <a:ext cx="4959603" cy="3522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Series all appear to be highly correlated.</a:t>
            </a:r>
          </a:p>
          <a:p>
            <a:pPr marL="285750" indent="-228600">
              <a:spcAft>
                <a:spcPts val="600"/>
              </a:spcAft>
              <a:buFont typeface="Arial" panose="020B0604020202020204" pitchFamily="34" charset="0"/>
              <a:buChar char="•"/>
            </a:pPr>
            <a:r>
              <a:rPr lang="en-US" sz="2000" dirty="0">
                <a:latin typeface="+mn-lt"/>
                <a:ea typeface="+mn-ea"/>
                <a:cs typeface="+mn-cs"/>
              </a:rPr>
              <a:t>Linear regressions should likely avoid using these variables as features, since our response variable is NY State Average.</a:t>
            </a:r>
          </a:p>
          <a:p>
            <a:pPr marL="742950" lvl="1" indent="-228600">
              <a:lnSpc>
                <a:spcPct val="90000"/>
              </a:lnSpc>
              <a:spcAft>
                <a:spcPts val="600"/>
              </a:spcAft>
              <a:buFont typeface="Arial" panose="020B0604020202020204" pitchFamily="34" charset="0"/>
              <a:buChar char="•"/>
            </a:pPr>
            <a:r>
              <a:rPr lang="en-US" sz="2000" dirty="0"/>
              <a:t>Could possibly lead to issues with multicollinearity.</a:t>
            </a:r>
          </a:p>
        </p:txBody>
      </p:sp>
      <p:pic>
        <p:nvPicPr>
          <p:cNvPr id="5" name="Content Placeholder 4">
            <a:extLst>
              <a:ext uri="{FF2B5EF4-FFF2-40B4-BE49-F238E27FC236}">
                <a16:creationId xmlns:a16="http://schemas.microsoft.com/office/drawing/2014/main" id="{6F5B0F33-069E-0F05-F0BB-5C2C4D026F60}"/>
              </a:ext>
            </a:extLst>
          </p:cNvPr>
          <p:cNvPicPr>
            <a:picLocks noGrp="1" noChangeAspect="1"/>
          </p:cNvPicPr>
          <p:nvPr>
            <p:ph idx="1"/>
          </p:nvPr>
        </p:nvPicPr>
        <p:blipFill>
          <a:blip r:embed="rId3"/>
          <a:stretch>
            <a:fillRect/>
          </a:stretch>
        </p:blipFill>
        <p:spPr>
          <a:xfrm>
            <a:off x="6512442" y="647616"/>
            <a:ext cx="5201023" cy="5149011"/>
          </a:xfrm>
          <a:prstGeom prst="rect">
            <a:avLst/>
          </a:prstGeom>
        </p:spPr>
      </p:pic>
      <p:sp>
        <p:nvSpPr>
          <p:cNvPr id="2058" name="Rectangle 205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8616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0607E9-F742-E9CE-8C38-48477C44F969}"/>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FA9DAB-4FB3-8BE7-408F-37B57A2FA367}"/>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kern="1200" dirty="0">
                <a:solidFill>
                  <a:schemeClr val="tx1"/>
                </a:solidFill>
                <a:latin typeface="+mj-lt"/>
                <a:ea typeface="+mj-ea"/>
                <a:cs typeface="+mj-cs"/>
              </a:rPr>
              <a:t>Data: </a:t>
            </a:r>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NY Diesel Prices</a:t>
            </a:r>
          </a:p>
        </p:txBody>
      </p:sp>
      <p:sp>
        <p:nvSpPr>
          <p:cNvPr id="6" name="Title 1">
            <a:extLst>
              <a:ext uri="{FF2B5EF4-FFF2-40B4-BE49-F238E27FC236}">
                <a16:creationId xmlns:a16="http://schemas.microsoft.com/office/drawing/2014/main" id="{185B4361-A38E-2FCF-53F5-E78233D6616D}"/>
              </a:ext>
            </a:extLst>
          </p:cNvPr>
          <p:cNvSpPr txBox="1">
            <a:spLocks/>
          </p:cNvSpPr>
          <p:nvPr/>
        </p:nvSpPr>
        <p:spPr>
          <a:xfrm>
            <a:off x="1136397" y="2418408"/>
            <a:ext cx="4959603" cy="3522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Series all appear to be highly correlated.</a:t>
            </a:r>
          </a:p>
          <a:p>
            <a:pPr marL="285750" indent="-228600">
              <a:spcAft>
                <a:spcPts val="600"/>
              </a:spcAft>
              <a:buFont typeface="Arial" panose="020B0604020202020204" pitchFamily="34" charset="0"/>
              <a:buChar char="•"/>
            </a:pPr>
            <a:r>
              <a:rPr lang="en-US" sz="2000" dirty="0">
                <a:latin typeface="+mn-lt"/>
                <a:ea typeface="+mn-ea"/>
                <a:cs typeface="+mn-cs"/>
              </a:rPr>
              <a:t>Plots have similar shape as the gasoline price data, indicating possibly high correlation between this data and our response variable.</a:t>
            </a:r>
          </a:p>
          <a:p>
            <a:pPr marL="285750" indent="-228600">
              <a:spcAft>
                <a:spcPts val="600"/>
              </a:spcAft>
              <a:buFont typeface="Arial" panose="020B0604020202020204" pitchFamily="34" charset="0"/>
              <a:buChar char="•"/>
            </a:pPr>
            <a:r>
              <a:rPr lang="en-US" sz="2000" dirty="0">
                <a:latin typeface="+mn-lt"/>
                <a:ea typeface="+mn-ea"/>
                <a:cs typeface="+mn-cs"/>
              </a:rPr>
              <a:t>Will not be used in linear regression models.</a:t>
            </a:r>
          </a:p>
        </p:txBody>
      </p:sp>
      <p:pic>
        <p:nvPicPr>
          <p:cNvPr id="8" name="Picture 7">
            <a:extLst>
              <a:ext uri="{FF2B5EF4-FFF2-40B4-BE49-F238E27FC236}">
                <a16:creationId xmlns:a16="http://schemas.microsoft.com/office/drawing/2014/main" id="{26740776-F907-E43F-5B70-FB0D40609E93}"/>
              </a:ext>
            </a:extLst>
          </p:cNvPr>
          <p:cNvPicPr>
            <a:picLocks noChangeAspect="1"/>
          </p:cNvPicPr>
          <p:nvPr/>
        </p:nvPicPr>
        <p:blipFill>
          <a:blip r:embed="rId3"/>
          <a:stretch>
            <a:fillRect/>
          </a:stretch>
        </p:blipFill>
        <p:spPr>
          <a:xfrm>
            <a:off x="6512442" y="621610"/>
            <a:ext cx="5201023" cy="5201023"/>
          </a:xfrm>
          <a:prstGeom prst="rect">
            <a:avLst/>
          </a:prstGeom>
        </p:spPr>
      </p:pic>
      <p:sp>
        <p:nvSpPr>
          <p:cNvPr id="18" name="Rectangle 1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5641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073A54-3888-4EB4-1310-2D1FBB14F6F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112461-DF31-E4CF-3FD1-A8E3F8122D6D}"/>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kern="1200" dirty="0">
                <a:solidFill>
                  <a:schemeClr val="tx1"/>
                </a:solidFill>
                <a:latin typeface="+mj-lt"/>
                <a:ea typeface="+mj-ea"/>
                <a:cs typeface="+mj-cs"/>
              </a:rPr>
              <a:t>Data: </a:t>
            </a:r>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Supply &amp; Demand</a:t>
            </a:r>
          </a:p>
        </p:txBody>
      </p:sp>
      <p:sp>
        <p:nvSpPr>
          <p:cNvPr id="6" name="Title 1">
            <a:extLst>
              <a:ext uri="{FF2B5EF4-FFF2-40B4-BE49-F238E27FC236}">
                <a16:creationId xmlns:a16="http://schemas.microsoft.com/office/drawing/2014/main" id="{D9EE2F95-2A63-9F10-02AE-C77823DDA02D}"/>
              </a:ext>
            </a:extLst>
          </p:cNvPr>
          <p:cNvSpPr txBox="1">
            <a:spLocks/>
          </p:cNvSpPr>
          <p:nvPr/>
        </p:nvSpPr>
        <p:spPr>
          <a:xfrm>
            <a:off x="1136397" y="2418408"/>
            <a:ext cx="4959603" cy="3522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Data does not appear as correlated with response variable.</a:t>
            </a:r>
          </a:p>
          <a:p>
            <a:pPr marL="285750" indent="-228600">
              <a:spcAft>
                <a:spcPts val="600"/>
              </a:spcAft>
              <a:buFont typeface="Arial" panose="020B0604020202020204" pitchFamily="34" charset="0"/>
              <a:buChar char="•"/>
            </a:pPr>
            <a:r>
              <a:rPr lang="en-US" sz="2000" dirty="0">
                <a:latin typeface="+mn-lt"/>
                <a:ea typeface="+mn-ea"/>
                <a:cs typeface="+mn-cs"/>
              </a:rPr>
              <a:t>Good candidates for independent variables in linear regression.</a:t>
            </a:r>
          </a:p>
        </p:txBody>
      </p:sp>
      <p:pic>
        <p:nvPicPr>
          <p:cNvPr id="3" name="Picture 2">
            <a:extLst>
              <a:ext uri="{FF2B5EF4-FFF2-40B4-BE49-F238E27FC236}">
                <a16:creationId xmlns:a16="http://schemas.microsoft.com/office/drawing/2014/main" id="{FBB12FEA-A4FD-EA4A-572D-240F69BCBDC2}"/>
              </a:ext>
            </a:extLst>
          </p:cNvPr>
          <p:cNvPicPr>
            <a:picLocks noChangeAspect="1"/>
          </p:cNvPicPr>
          <p:nvPr/>
        </p:nvPicPr>
        <p:blipFill>
          <a:blip r:embed="rId3"/>
          <a:stretch>
            <a:fillRect/>
          </a:stretch>
        </p:blipFill>
        <p:spPr>
          <a:xfrm>
            <a:off x="6096000" y="1323505"/>
            <a:ext cx="5806762" cy="3861496"/>
          </a:xfrm>
          <a:prstGeom prst="rect">
            <a:avLst/>
          </a:prstGeom>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2298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23D5D3-565F-F9E2-257F-E3CC452DBEC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21C61-B638-89CC-947B-9DD2C4FA5C34}"/>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kern="1200" dirty="0">
                <a:solidFill>
                  <a:schemeClr val="tx1"/>
                </a:solidFill>
                <a:latin typeface="+mj-lt"/>
                <a:ea typeface="+mj-ea"/>
                <a:cs typeface="+mj-cs"/>
              </a:rPr>
              <a:t>Data: </a:t>
            </a:r>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Spot Prices</a:t>
            </a:r>
          </a:p>
        </p:txBody>
      </p:sp>
      <p:sp>
        <p:nvSpPr>
          <p:cNvPr id="6" name="Title 1">
            <a:extLst>
              <a:ext uri="{FF2B5EF4-FFF2-40B4-BE49-F238E27FC236}">
                <a16:creationId xmlns:a16="http://schemas.microsoft.com/office/drawing/2014/main" id="{82BA0E55-DC01-8A27-D82C-3151ED31A01B}"/>
              </a:ext>
            </a:extLst>
          </p:cNvPr>
          <p:cNvSpPr txBox="1">
            <a:spLocks/>
          </p:cNvSpPr>
          <p:nvPr/>
        </p:nvSpPr>
        <p:spPr>
          <a:xfrm>
            <a:off x="1136397" y="2418408"/>
            <a:ext cx="4959603" cy="3522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Data appear correlated (and similar to the NY gasoline and diesel data).</a:t>
            </a:r>
          </a:p>
          <a:p>
            <a:pPr marL="285750" indent="-228600">
              <a:spcAft>
                <a:spcPts val="600"/>
              </a:spcAft>
              <a:buFont typeface="Arial" panose="020B0604020202020204" pitchFamily="34" charset="0"/>
              <a:buChar char="•"/>
            </a:pPr>
            <a:r>
              <a:rPr lang="en-US" sz="2000" dirty="0">
                <a:latin typeface="+mn-lt"/>
                <a:ea typeface="+mn-ea"/>
                <a:cs typeface="+mn-cs"/>
              </a:rPr>
              <a:t>Missing data is causing the plots to fall to zero. This will be remedied before any analysis by forward filling prior data.</a:t>
            </a:r>
          </a:p>
        </p:txBody>
      </p:sp>
      <p:pic>
        <p:nvPicPr>
          <p:cNvPr id="4" name="Picture 3">
            <a:extLst>
              <a:ext uri="{FF2B5EF4-FFF2-40B4-BE49-F238E27FC236}">
                <a16:creationId xmlns:a16="http://schemas.microsoft.com/office/drawing/2014/main" id="{6BA85494-B2FC-FB98-9790-61E8E28D960B}"/>
              </a:ext>
            </a:extLst>
          </p:cNvPr>
          <p:cNvPicPr>
            <a:picLocks noChangeAspect="1"/>
          </p:cNvPicPr>
          <p:nvPr/>
        </p:nvPicPr>
        <p:blipFill>
          <a:blip r:embed="rId3"/>
          <a:stretch>
            <a:fillRect/>
          </a:stretch>
        </p:blipFill>
        <p:spPr>
          <a:xfrm>
            <a:off x="6512442" y="1141713"/>
            <a:ext cx="5201023" cy="4160816"/>
          </a:xfrm>
          <a:prstGeom prst="rect">
            <a:avLst/>
          </a:prstGeom>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76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06B663-E740-8ED8-BB92-CE2FDFB31F0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FEDAE7-D4C6-05D3-8FB1-3684DE261026}"/>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3700" kern="1200">
                <a:solidFill>
                  <a:schemeClr val="tx1"/>
                </a:solidFill>
                <a:latin typeface="+mj-lt"/>
                <a:ea typeface="+mj-ea"/>
                <a:cs typeface="+mj-cs"/>
              </a:rPr>
              <a:t>Data: </a:t>
            </a:r>
            <a:br>
              <a:rPr lang="en-US" sz="3700" kern="1200">
                <a:solidFill>
                  <a:schemeClr val="tx1"/>
                </a:solidFill>
                <a:latin typeface="+mj-lt"/>
                <a:ea typeface="+mj-ea"/>
                <a:cs typeface="+mj-cs"/>
              </a:rPr>
            </a:br>
            <a:r>
              <a:rPr lang="en-US" sz="3700" kern="1200">
                <a:solidFill>
                  <a:schemeClr val="tx1"/>
                </a:solidFill>
                <a:latin typeface="+mj-lt"/>
                <a:ea typeface="+mj-ea"/>
                <a:cs typeface="+mj-cs"/>
              </a:rPr>
              <a:t>NY Gas Price Histograms</a:t>
            </a:r>
          </a:p>
        </p:txBody>
      </p:sp>
      <p:sp>
        <p:nvSpPr>
          <p:cNvPr id="6" name="Title 1">
            <a:extLst>
              <a:ext uri="{FF2B5EF4-FFF2-40B4-BE49-F238E27FC236}">
                <a16:creationId xmlns:a16="http://schemas.microsoft.com/office/drawing/2014/main" id="{EFD52046-C4D2-B955-1269-6540C8898C0E}"/>
              </a:ext>
            </a:extLst>
          </p:cNvPr>
          <p:cNvSpPr txBox="1">
            <a:spLocks/>
          </p:cNvSpPr>
          <p:nvPr/>
        </p:nvSpPr>
        <p:spPr>
          <a:xfrm>
            <a:off x="1136397" y="2418408"/>
            <a:ext cx="4959603" cy="3522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Data have similar shape, which is expected given the line plots shown previously.</a:t>
            </a:r>
          </a:p>
          <a:p>
            <a:pPr marL="285750" indent="-228600">
              <a:spcAft>
                <a:spcPts val="600"/>
              </a:spcAft>
              <a:buFont typeface="Arial" panose="020B0604020202020204" pitchFamily="34" charset="0"/>
              <a:buChar char="•"/>
            </a:pPr>
            <a:r>
              <a:rPr lang="en-US" sz="2000" dirty="0">
                <a:latin typeface="+mn-lt"/>
                <a:ea typeface="+mn-ea"/>
                <a:cs typeface="+mn-cs"/>
              </a:rPr>
              <a:t>Most data appear bimodal.</a:t>
            </a:r>
            <a:endParaRPr lang="en-US" sz="2000" dirty="0"/>
          </a:p>
        </p:txBody>
      </p:sp>
      <p:pic>
        <p:nvPicPr>
          <p:cNvPr id="7" name="Picture 6">
            <a:extLst>
              <a:ext uri="{FF2B5EF4-FFF2-40B4-BE49-F238E27FC236}">
                <a16:creationId xmlns:a16="http://schemas.microsoft.com/office/drawing/2014/main" id="{DCCA0B52-CD5B-A585-5D77-25CA0097B942}"/>
              </a:ext>
            </a:extLst>
          </p:cNvPr>
          <p:cNvPicPr>
            <a:picLocks noChangeAspect="1"/>
          </p:cNvPicPr>
          <p:nvPr/>
        </p:nvPicPr>
        <p:blipFill>
          <a:blip r:embed="rId3"/>
          <a:stretch>
            <a:fillRect/>
          </a:stretch>
        </p:blipFill>
        <p:spPr>
          <a:xfrm>
            <a:off x="6933384" y="489118"/>
            <a:ext cx="4359139" cy="5466007"/>
          </a:xfrm>
          <a:prstGeom prst="rect">
            <a:avLst/>
          </a:prstGeom>
        </p:spPr>
      </p:pic>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691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621</TotalTime>
  <Words>1471</Words>
  <Application>Microsoft Macintosh PowerPoint</Application>
  <PresentationFormat>Widescreen</PresentationFormat>
  <Paragraphs>156</Paragraphs>
  <Slides>20</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Aptos</vt:lpstr>
      <vt:lpstr>Aptos Display</vt:lpstr>
      <vt:lpstr>Arial</vt:lpstr>
      <vt:lpstr>Office Theme</vt:lpstr>
      <vt:lpstr>Determinants of NY State Gas Prices</vt:lpstr>
      <vt:lpstr>Overview</vt:lpstr>
      <vt:lpstr>Introduction</vt:lpstr>
      <vt:lpstr>Data - Overview</vt:lpstr>
      <vt:lpstr>Data:  NY Gas Prices</vt:lpstr>
      <vt:lpstr>Data:  NY Diesel Prices</vt:lpstr>
      <vt:lpstr>Data:  Supply &amp; Demand</vt:lpstr>
      <vt:lpstr>Data:  Spot Prices</vt:lpstr>
      <vt:lpstr>Data:  NY Gas Price Histograms</vt:lpstr>
      <vt:lpstr>Data:  NY Diesel Price Histograms</vt:lpstr>
      <vt:lpstr>Data:  Supply &amp; Demand Histograms</vt:lpstr>
      <vt:lpstr>Data:  Spot Price Histograms</vt:lpstr>
      <vt:lpstr>Data:  Correlation Matrix</vt:lpstr>
      <vt:lpstr>Data:  Scatter Plots</vt:lpstr>
      <vt:lpstr>Results &amp; Analysis: Linear Regression R2 = 0.83 MSE = 0.0741 F-statistic = 117.54 (P-value = 0.000)</vt:lpstr>
      <vt:lpstr>Results &amp; Analysis:  Variance Inflation Factor (VIF) Test</vt:lpstr>
      <vt:lpstr>Results &amp; Analysis: Linear Regression R2 = 0.64 MSE = 0.158 F-statistic = 82.51 (P-value = 0.000)</vt:lpstr>
      <vt:lpstr>Results &amp; Analysis: Stepwise Regression R2 = 0.689 MSE = 0.165 F-statistic = 175.2 (P-value = 0.000)</vt:lpstr>
      <vt:lpstr>Conclusions</vt:lpstr>
      <vt:lpstr>Further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Aaron Medley</dc:creator>
  <cp:lastModifiedBy>Aaron Medley</cp:lastModifiedBy>
  <cp:revision>96</cp:revision>
  <dcterms:created xsi:type="dcterms:W3CDTF">2024-10-06T19:23:01Z</dcterms:created>
  <dcterms:modified xsi:type="dcterms:W3CDTF">2024-10-08T15:31:59Z</dcterms:modified>
</cp:coreProperties>
</file>